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51"/>
  </p:notesMasterIdLst>
  <p:handoutMasterIdLst>
    <p:handoutMasterId r:id="rId52"/>
  </p:handoutMasterIdLst>
  <p:sldIdLst>
    <p:sldId id="617" r:id="rId2"/>
    <p:sldId id="270" r:id="rId3"/>
    <p:sldId id="540" r:id="rId4"/>
    <p:sldId id="638" r:id="rId5"/>
    <p:sldId id="639" r:id="rId6"/>
    <p:sldId id="640" r:id="rId7"/>
    <p:sldId id="641" r:id="rId8"/>
    <p:sldId id="542" r:id="rId9"/>
    <p:sldId id="642" r:id="rId10"/>
    <p:sldId id="643" r:id="rId11"/>
    <p:sldId id="644" r:id="rId12"/>
    <p:sldId id="645" r:id="rId13"/>
    <p:sldId id="462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652" r:id="rId22"/>
    <p:sldId id="373" r:id="rId23"/>
    <p:sldId id="374" r:id="rId24"/>
    <p:sldId id="375" r:id="rId25"/>
    <p:sldId id="376" r:id="rId26"/>
    <p:sldId id="378" r:id="rId27"/>
    <p:sldId id="379" r:id="rId28"/>
    <p:sldId id="654" r:id="rId29"/>
    <p:sldId id="656" r:id="rId30"/>
    <p:sldId id="380" r:id="rId31"/>
    <p:sldId id="381" r:id="rId32"/>
    <p:sldId id="382" r:id="rId33"/>
    <p:sldId id="646" r:id="rId34"/>
    <p:sldId id="647" r:id="rId35"/>
    <p:sldId id="648" r:id="rId36"/>
    <p:sldId id="625" r:id="rId37"/>
    <p:sldId id="626" r:id="rId38"/>
    <p:sldId id="628" r:id="rId39"/>
    <p:sldId id="629" r:id="rId40"/>
    <p:sldId id="630" r:id="rId41"/>
    <p:sldId id="631" r:id="rId42"/>
    <p:sldId id="632" r:id="rId43"/>
    <p:sldId id="633" r:id="rId44"/>
    <p:sldId id="634" r:id="rId45"/>
    <p:sldId id="635" r:id="rId46"/>
    <p:sldId id="636" r:id="rId47"/>
    <p:sldId id="637" r:id="rId48"/>
    <p:sldId id="650" r:id="rId49"/>
    <p:sldId id="592" r:id="rId5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3" autoAdjust="0"/>
    <p:restoredTop sz="78993" autoAdjust="0"/>
  </p:normalViewPr>
  <p:slideViewPr>
    <p:cSldViewPr showGuides="1">
      <p:cViewPr varScale="1">
        <p:scale>
          <a:sx n="33" d="100"/>
          <a:sy n="33" d="100"/>
        </p:scale>
        <p:origin x="-1356" y="-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12525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838C8-DDE3-416C-8D96-B17DB27981F3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B40A2-CA55-434D-AC0F-0AE141699B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34924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07.05.2019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71134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8902-F466-4DA1-830C-E0FE69F1416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413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001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0018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33361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3195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3195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6531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67"/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8902-F466-4DA1-830C-E0FE69F1416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0009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8902-F466-4DA1-830C-E0FE69F1416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4597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179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13611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31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531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Obecná část pravidel – kapitola 12</a:t>
            </a:r>
            <a:r>
              <a:rPr lang="cs-CZ" baseline="0" dirty="0"/>
              <a:t> Příprava a vydání právního aktu o poskytnutí podpory</a:t>
            </a:r>
          </a:p>
          <a:p>
            <a:endParaRPr lang="cs-CZ" baseline="0" dirty="0"/>
          </a:p>
          <a:p>
            <a:r>
              <a:rPr lang="cs-CZ" baseline="0" dirty="0"/>
              <a:t>- Datum zahájení realizace projektu nesmí předcházet datu vyhlášení výzvy (ve výzvě ŘO upřesněno, že  jde o výzvu MAS)</a:t>
            </a:r>
          </a:p>
          <a:p>
            <a:pPr marL="171450" indent="-171450">
              <a:buFontTx/>
              <a:buChar char="-"/>
            </a:pPr>
            <a:r>
              <a:rPr lang="cs-CZ" baseline="0" dirty="0"/>
              <a:t>V případě, že má být podpora poskytnutí v režimu blokové výjimky – zahájení realizace musí následovat po termínu předložení žádosti o podporu v ISKP 14+.</a:t>
            </a:r>
          </a:p>
          <a:p>
            <a:pPr marL="0" indent="0">
              <a:buFontTx/>
              <a:buNone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1648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12092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Smyslem podpory</a:t>
            </a:r>
            <a:r>
              <a:rPr lang="cs-CZ" baseline="0" dirty="0"/>
              <a:t> pracovních míst nebude vykonávání prací ve prospěch obcí, ale právě podpora zaměstnanosti osob z cílových skupin</a:t>
            </a:r>
          </a:p>
          <a:p>
            <a:endParaRPr lang="cs-CZ" baseline="0" dirty="0"/>
          </a:p>
          <a:p>
            <a:r>
              <a:rPr lang="cs-CZ" baseline="0" dirty="0"/>
              <a:t>Rekvalifikace musí odpovídat pracovní náplni budoucí vykonávané činnosti v rámci vytvořeného pracovního místa, kam bude osoba nastupovat</a:t>
            </a:r>
          </a:p>
          <a:p>
            <a:endParaRPr lang="cs-CZ" baseline="0" dirty="0"/>
          </a:p>
          <a:p>
            <a:r>
              <a:rPr lang="cs-CZ" baseline="0" dirty="0"/>
              <a:t>Projekty na zaměstnanost by měly být pojaty komplexně, tedy aktivity by měly naplňovat potřeby cílových skupin pro vstup do zaměstnání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89491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(pozn. praxí/stáží se rozumí časový úsek do 6 měsíců)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4538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Častý</a:t>
            </a:r>
            <a:r>
              <a:rPr lang="cs-CZ" baseline="0" dirty="0"/>
              <a:t> případ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193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00675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00675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/>
              <a:t>výdaje na odměny (příjemce podpory</a:t>
            </a:r>
            <a:r>
              <a:rPr lang="cs-CZ" altLang="cs-CZ" baseline="0" dirty="0"/>
              <a:t> nebo </a:t>
            </a:r>
            <a:r>
              <a:rPr lang="cs-CZ" altLang="cs-CZ" dirty="0"/>
              <a:t>partner s finančním příspěvkem,</a:t>
            </a:r>
            <a:r>
              <a:rPr lang="cs-CZ" altLang="cs-CZ" baseline="0" dirty="0"/>
              <a:t> který je OSVČ</a:t>
            </a:r>
            <a:r>
              <a:rPr lang="cs-CZ" altLang="cs-CZ" dirty="0"/>
              <a:t>)</a:t>
            </a:r>
          </a:p>
          <a:p>
            <a:endParaRPr lang="cs-CZ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4429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4429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4429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0018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001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ISPV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obvykle-ceny-a-mzdy-plat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003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09613" y="1810811"/>
            <a:ext cx="7272808" cy="864096"/>
          </a:xfrm>
        </p:spPr>
        <p:txBody>
          <a:bodyPr/>
          <a:lstStyle/>
          <a:p>
            <a:r>
              <a:rPr lang="cs-CZ" dirty="0"/>
              <a:t>Seminář pro žadatele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495457" y="3927934"/>
            <a:ext cx="7560032" cy="540000"/>
          </a:xfrm>
        </p:spPr>
        <p:txBody>
          <a:bodyPr/>
          <a:lstStyle/>
          <a:p>
            <a:r>
              <a:rPr lang="cs-CZ" b="1" dirty="0"/>
              <a:t>Výzva_3_RÝMAŘOVSKO_OPZ_Další profesní vzdělávání v regionu – podpora zaměstnanosti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639473" y="5720962"/>
            <a:ext cx="7272000" cy="540000"/>
          </a:xfrm>
        </p:spPr>
        <p:txBody>
          <a:bodyPr/>
          <a:lstStyle/>
          <a:p>
            <a:r>
              <a:rPr lang="cs-CZ" dirty="0"/>
              <a:t>7. 3. 2018, Rýmařov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867652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5753287"/>
            <a:ext cx="540000" cy="540000"/>
          </a:xfrm>
        </p:spPr>
      </p:pic>
      <p:pic>
        <p:nvPicPr>
          <p:cNvPr id="9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3540469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xmlns="" val="3836806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C9A8F6-4181-4D31-BF2E-40CA9DA1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podporované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2F338C5-6344-450B-9A79-194A681D4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12776"/>
            <a:ext cx="8244000" cy="4707224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Podpora udržitelnosti cílových skupin na trhu práce: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/>
              <a:t>Podpora flexibilních forem zaměstnání: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např. vytváření podmínek pro snazší uplatnění cílových skupin na trhu práce prostřednictvím flexibilních forem zaměstnávání </a:t>
            </a:r>
            <a:br>
              <a:rPr lang="cs-CZ" sz="2000" dirty="0"/>
            </a:br>
            <a:r>
              <a:rPr lang="cs-CZ" sz="2000" dirty="0"/>
              <a:t>(např. zkrácený úvazek, rotace a sdílení pracovního místa, práce na dálku),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b="1" dirty="0"/>
              <a:t>Zprostředkování dočasného přidělení zaměstnance k jinému zaměstnavateli: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např. zprostředkování k jinému zaměstnavateli dle § 43a zákona </a:t>
            </a:r>
            <a:br>
              <a:rPr lang="cs-CZ" sz="2000" dirty="0"/>
            </a:br>
            <a:r>
              <a:rPr lang="cs-CZ" sz="2000" dirty="0"/>
              <a:t>č. 262/2006 Sb., zákoník práce (nejedná se o agenturní zaměstnávání),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9620FD9-9815-4F7A-806A-ED7EDABB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3780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E69D5C-6848-427D-9D75-F3FEF7F5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podporované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1901DA5-91A4-4DDD-AD88-165238BED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556792"/>
            <a:ext cx="8244000" cy="456320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000" b="1" dirty="0"/>
              <a:t>Podpora zaměstnanců: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např. poradenství a rekvalifikace pro zaměstnance ve výpovědi.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AF09ABF-7F99-46F1-B3EC-B9618AB1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93128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72BA4B-FBF4-4CD5-B062-6FA778C8A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nepodporované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A2CE949-D128-47B8-8374-1A8E926D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4784"/>
            <a:ext cx="8136456" cy="4635216"/>
          </a:xfrm>
        </p:spPr>
        <p:txBody>
          <a:bodyPr/>
          <a:lstStyle/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b="1" dirty="0"/>
              <a:t>mzdové příspěvky na vytvoření pracovních míst v sociálních službách, které jsou hrazeny z vyrovnávací platby,</a:t>
            </a:r>
          </a:p>
          <a:p>
            <a:pPr algn="just"/>
            <a:r>
              <a:rPr lang="cs-CZ" sz="2000" b="1" dirty="0"/>
              <a:t>přijetí předchozích zaměstnanců na uvolněná pracovní místa,</a:t>
            </a:r>
          </a:p>
          <a:p>
            <a:pPr algn="just"/>
            <a:r>
              <a:rPr lang="cs-CZ" sz="2000" b="1" dirty="0"/>
              <a:t>projekty založené pouze na systémových aktivitách a projekty zaměřené pouze na lokální burzy práce,</a:t>
            </a:r>
          </a:p>
          <a:p>
            <a:pPr algn="just"/>
            <a:r>
              <a:rPr lang="cs-CZ" sz="2000" b="1" dirty="0"/>
              <a:t>práce na zkoušky (tzv. „ochutnávky“), při kterých není vyplácena zaměstnanci odměna,</a:t>
            </a:r>
          </a:p>
          <a:p>
            <a:pPr algn="just"/>
            <a:r>
              <a:rPr lang="cs-CZ" sz="2000" b="1" dirty="0"/>
              <a:t>poskytování mzdových příspěvků již zaměstnaným či podnikajícím osobám z cílových skupin.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9147D03-3651-4D32-A3E2-EFEE0407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0682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691680" y="3140968"/>
            <a:ext cx="7272000" cy="648072"/>
          </a:xfrm>
        </p:spPr>
        <p:txBody>
          <a:bodyPr/>
          <a:lstStyle/>
          <a:p>
            <a:r>
              <a:rPr lang="cs-CZ" dirty="0"/>
              <a:t>Způsobilost výdajů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3212976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52024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7260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Způsobilý výdaj: 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je v souladu s právními předpisy (zejména legislativou EU a ČR), 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dirty="0"/>
              <a:t>je v souladu s pravidly programu a s podmínkami poskytnutí podpory,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je přiměřený (viz kapitola 6.1 Specifické části pravidel pro žadatele a příjemce),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vznikl v době realizace projektu a byl uhrazen nejpozději do okamžiku ukončení administrace závěrečné zprávy o realizaci projektu,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váže se na aktivity projektu, které jsou územně způsobilé,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je řádně identifikovatelný, prokazatelný a doložitelný.</a:t>
            </a:r>
            <a:endParaRPr lang="cs-CZ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600" b="1" u="sng" dirty="0"/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9372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72608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600" b="1" u="sng" dirty="0"/>
          </a:p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cs-CZ" b="1" dirty="0"/>
              <a:t>Kategorie způsobilých výdajů OPZ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1" dirty="0"/>
              <a:t>1. Celkové způsobilé výdaje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b="1" dirty="0"/>
              <a:t>1.1 Přímé náklady</a:t>
            </a:r>
            <a:r>
              <a:rPr lang="cs-CZ" altLang="cs-CZ" dirty="0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1.1.1 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1.1.2  Cestovné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1.1.3  Zařízení, vybavení a spotřební materiál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1.1.4  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1.1.5  Drobné stavební 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1.1.6  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1.1.7  Křížové financování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1.2 Nepřímé náklady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/>
              <a:t>2. Celkové nezpůsobilé výdaje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9973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72608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2400" b="1" dirty="0"/>
              <a:t>1.1.1</a:t>
            </a:r>
            <a:r>
              <a:rPr lang="cs-CZ" sz="2400" b="1" dirty="0"/>
              <a:t> Osobní náklady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cs-CZ" altLang="cs-CZ" sz="2400" b="1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mzdy a platy pracovníků zaměstnaní výhradně pro projekt,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příslušná část mezd nebo platů zaměstnanců, kteří se na realizaci projektu podílejí pouze částí svého úvazku,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ostatní osobní náklady na zaměstnance, kteří jsou zaměstnáni na DPČ nebo DPP,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výdaje na odměny,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1" dirty="0"/>
              <a:t>nesmí přesáhnout obvyklou výši v daném místě, čase a oboru! </a:t>
            </a:r>
            <a:r>
              <a:rPr lang="cs-CZ" altLang="cs-CZ" dirty="0"/>
              <a:t>Pro porovnání osobních výdajů lze využít Informační systém o průměrném výdělku (ISPV) dostupný  na </a:t>
            </a:r>
            <a:r>
              <a:rPr lang="cs-CZ" altLang="cs-CZ" b="1" dirty="0">
                <a:hlinkClick r:id="rId3"/>
              </a:rPr>
              <a:t>www.mpsv.cz/ISPV.php</a:t>
            </a:r>
            <a:endParaRPr lang="cs-CZ" altLang="cs-CZ" b="1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ŘO zveřejňuje </a:t>
            </a:r>
            <a:r>
              <a:rPr lang="cs-CZ" altLang="cs-CZ" b="1" dirty="0"/>
              <a:t>přehled obvyklých výší mezd a platů</a:t>
            </a:r>
            <a:r>
              <a:rPr lang="cs-CZ" altLang="cs-CZ" dirty="0"/>
              <a:t> pro nejčastější pozice v rámci projektů podpořených z OPZ na portálu </a:t>
            </a:r>
            <a:r>
              <a:rPr lang="cs-CZ" altLang="cs-CZ" b="1" dirty="0"/>
              <a:t>www.esfcr.cz</a:t>
            </a:r>
            <a:endParaRPr lang="cs-CZ" altLang="cs-CZ" dirty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b="1" dirty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sz="1600" b="1" dirty="0"/>
          </a:p>
          <a:p>
            <a:pPr marL="1714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endParaRPr lang="cs-CZ" sz="1000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2766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72608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2400" b="1" dirty="0"/>
              <a:t>1.1.1</a:t>
            </a:r>
            <a:r>
              <a:rPr lang="cs-CZ" sz="2400" b="1" dirty="0"/>
              <a:t> Osobní náklady</a:t>
            </a:r>
            <a:endParaRPr lang="cs-CZ" altLang="cs-CZ" sz="2400" b="1" dirty="0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b="1" dirty="0"/>
              <a:t>PS, DPČ, DPP </a:t>
            </a:r>
            <a:r>
              <a:rPr lang="cs-CZ" dirty="0"/>
              <a:t>musí být uzavřeny v souladu se zákoníkem práce,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1" dirty="0"/>
              <a:t>Mzdové náklady</a:t>
            </a:r>
            <a:r>
              <a:rPr lang="cs-CZ" altLang="cs-CZ" dirty="0"/>
              <a:t> = </a:t>
            </a:r>
            <a:r>
              <a:rPr lang="cs-CZ" dirty="0"/>
              <a:t>hrubá mzda / plat nebo odměna (DPČ, DPP, OSVČ) + odvody zaměstnavatele na SP a ZP a další poplatky spojené se zaměstnancem hrazené zaměstnavatelem povinně na základě právních předpisů,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b="1" dirty="0"/>
              <a:t>Náhrady:</a:t>
            </a:r>
            <a:r>
              <a:rPr lang="cs-CZ" dirty="0"/>
              <a:t> </a:t>
            </a:r>
          </a:p>
          <a:p>
            <a:pPr marL="0" lvl="1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b="1" dirty="0"/>
              <a:t>        - za dovolenou </a:t>
            </a:r>
            <a:r>
              <a:rPr lang="cs-CZ" dirty="0"/>
              <a:t>(4, 5 nebo 8 týdnů dovolené dle typu 	zaměstnavatele, viz § 213 zákona č. 262/2006 Sb., zákoník práce) - 	způsobilé pouze v rozsahu, v jakém odpovídají zapojení 	zaměstnance do realizace projektu,</a:t>
            </a:r>
          </a:p>
          <a:p>
            <a:pPr marL="0" lvl="1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b="1" dirty="0"/>
              <a:t>        -    v případě překážek v práci </a:t>
            </a:r>
            <a:r>
              <a:rPr lang="cs-CZ" dirty="0"/>
              <a:t>(v souladu se zákoníkem práce),</a:t>
            </a:r>
          </a:p>
          <a:p>
            <a:pPr marL="0" lvl="1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b="1" dirty="0"/>
              <a:t>        -   za dny dočasné pracovní neschopnosti nebo karantény </a:t>
            </a:r>
            <a:r>
              <a:rPr lang="cs-CZ" dirty="0"/>
              <a:t>(jejich 	poměrná část).</a:t>
            </a:r>
            <a:endParaRPr lang="cs-CZ" b="1" dirty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sz="1600" dirty="0"/>
          </a:p>
          <a:p>
            <a:pPr marL="1714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endParaRPr lang="cs-CZ" sz="1000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27558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328592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2400" b="1" dirty="0"/>
              <a:t>1.1.1</a:t>
            </a:r>
            <a:r>
              <a:rPr lang="cs-CZ" sz="2400" b="1" dirty="0"/>
              <a:t> Osobní náklady</a:t>
            </a:r>
            <a:endParaRPr lang="cs-CZ" altLang="cs-CZ" sz="2400" b="1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0"/>
              <a:t>pracovní úvazky zaměstnance se nesmí překrývat a není možné, aby byl za stejnou práci placen vícekrát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sz="1800" b="1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b="1" dirty="0"/>
              <a:t>výše úvazku = </a:t>
            </a:r>
            <a:r>
              <a:rPr lang="cs-CZ" sz="1800" b="1" dirty="0">
                <a:solidFill>
                  <a:srgbClr val="FF0000"/>
                </a:solidFill>
              </a:rPr>
              <a:t>maximálně 1,0 </a:t>
            </a:r>
            <a:r>
              <a:rPr lang="cs-CZ" sz="1800" dirty="0"/>
              <a:t>(součet veškerých úvazků zaměstnance u všech subjektů zapojených do projektu – příjemce a partneři), a to po celou dobu zapojení daného pracovníka do realizace projektu,</a:t>
            </a:r>
            <a:endParaRPr lang="cs-CZ" sz="1800" b="1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sz="1800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1800" b="1" dirty="0"/>
              <a:t>realizační tým projektu (RT) = </a:t>
            </a:r>
            <a:r>
              <a:rPr lang="cs-CZ" altLang="cs-CZ" sz="1800" dirty="0"/>
              <a:t>zařazení mezi přímé/nepřímé náklady projektu dle pracovní náplně v projektu, dle vazby na CS – přímá x nepřímá vazba,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sz="1800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1800" b="1" dirty="0"/>
              <a:t>přímé náklady = </a:t>
            </a:r>
            <a:r>
              <a:rPr lang="cs-CZ" altLang="cs-CZ" sz="1800" dirty="0"/>
              <a:t>pouze přímá práce s CS nebo zajištění výstupu, který je určen k přímému využití CS,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sz="1800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1800" b="1" dirty="0"/>
              <a:t>nepřímé náklady = </a:t>
            </a:r>
            <a:r>
              <a:rPr lang="cs-CZ" altLang="cs-CZ" sz="1800" dirty="0"/>
              <a:t>projektový/finanční manažer a ostatní pozice (administrativní, podpůrné), které nepracují přímo s CS.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30545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1.1.2 Cestovné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b="1" dirty="0"/>
              <a:t>Cestovní náhrady = </a:t>
            </a:r>
            <a:r>
              <a:rPr lang="cs-CZ" altLang="cs-CZ" sz="2000" dirty="0"/>
              <a:t>náhrady za jízdní výdaje, výdaje za ubytování, za stravné a za nutné vedlejší výdaje. Cestovní náhrady spojené s pracovními cestami (tuzemské i zahraniční) realizačního týmu jsou hrazeny z nepřímých nákladů.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/>
              <a:t>pro zaměstnance českých subjektů při zahraničních cestách (PN) </a:t>
            </a:r>
            <a:r>
              <a:rPr lang="cs-CZ" altLang="cs-CZ" sz="2000" dirty="0"/>
              <a:t>– dle vyhlášky MPSV a MF, cestovné po ČR NN, kapesné v cizí měně je způsobilým výdajem až do 40 % stravného,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/>
              <a:t>pro zahraniční experty při pracovní cestě do ČR (PN) </a:t>
            </a:r>
            <a:r>
              <a:rPr lang="cs-CZ" altLang="cs-CZ" sz="2000" dirty="0"/>
              <a:t>– tzv. „per </a:t>
            </a:r>
            <a:r>
              <a:rPr lang="cs-CZ" altLang="cs-CZ" sz="2000" dirty="0" err="1"/>
              <a:t>diems</a:t>
            </a:r>
            <a:r>
              <a:rPr lang="cs-CZ" altLang="cs-CZ" sz="2000" dirty="0"/>
              <a:t>“ ve výši 230 EUR (</a:t>
            </a:r>
            <a:r>
              <a:rPr lang="cs-CZ" sz="2000" dirty="0"/>
              <a:t>http://ec.europa.eu/</a:t>
            </a:r>
            <a:r>
              <a:rPr lang="cs-CZ" sz="2000" dirty="0" err="1"/>
              <a:t>europeaid</a:t>
            </a:r>
            <a:r>
              <a:rPr lang="cs-CZ" sz="2000" dirty="0"/>
              <a:t>/</a:t>
            </a:r>
            <a:r>
              <a:rPr lang="cs-CZ" sz="2000" dirty="0" err="1"/>
              <a:t>perdiem_en</a:t>
            </a:r>
            <a:r>
              <a:rPr lang="cs-CZ" sz="2000" dirty="0"/>
              <a:t>)</a:t>
            </a:r>
            <a:r>
              <a:rPr lang="cs-CZ" altLang="cs-CZ" sz="2000" dirty="0"/>
              <a:t> nebo paušál 75 EUR, zahrnují </a:t>
            </a:r>
            <a:r>
              <a:rPr lang="cs-CZ" sz="2000" dirty="0"/>
              <a:t>náklady na ubytování, stravné, a cestovné v ČR a výdaj za dopravu experta do ČR a zpět.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cs-CZ" altLang="cs-CZ" sz="12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altLang="cs-CZ" sz="1200" dirty="0"/>
          </a:p>
          <a:p>
            <a:pPr marL="0" indent="0">
              <a:buNone/>
              <a:defRPr/>
            </a:pPr>
            <a:endParaRPr lang="cs-CZ" sz="12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717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r>
              <a:rPr lang="cs-CZ" dirty="0"/>
              <a:t>uvítání, představení výzvy,</a:t>
            </a:r>
          </a:p>
          <a:p>
            <a:r>
              <a:rPr lang="cs-CZ" dirty="0"/>
              <a:t>popis způsobilých aktivit, cílových skupin, tvorba rozpočtu,</a:t>
            </a:r>
          </a:p>
          <a:p>
            <a:r>
              <a:rPr lang="cs-CZ" dirty="0"/>
              <a:t>způsob vytvoření žádosti,</a:t>
            </a:r>
          </a:p>
          <a:p>
            <a:r>
              <a:rPr lang="cs-CZ" dirty="0"/>
              <a:t>způsob hodnocení projektů, kritéria,</a:t>
            </a:r>
          </a:p>
          <a:p>
            <a:r>
              <a:rPr lang="cs-CZ" dirty="0"/>
              <a:t>podpora opatření v oblasti zaměstnanosti,</a:t>
            </a:r>
            <a:endParaRPr lang="cs-CZ" b="1" dirty="0"/>
          </a:p>
          <a:p>
            <a:r>
              <a:rPr lang="cs-CZ" dirty="0"/>
              <a:t>diskuze,</a:t>
            </a:r>
          </a:p>
          <a:p>
            <a:r>
              <a:rPr lang="cs-CZ" dirty="0"/>
              <a:t>závěr.</a:t>
            </a:r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35743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/>
          </a:p>
          <a:p>
            <a:pPr marL="0" indent="0" algn="just">
              <a:buNone/>
              <a:defRPr/>
            </a:pPr>
            <a:r>
              <a:rPr lang="cs-CZ" b="1" dirty="0"/>
              <a:t>1.1.3  Zařízení, vybavení a spotřební materiál, vč. nájmu a odpisů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1800" b="1" dirty="0"/>
              <a:t>investiční výdaje =</a:t>
            </a:r>
            <a:r>
              <a:rPr lang="cs-CZ" altLang="cs-CZ" sz="1800" dirty="0"/>
              <a:t> odpisovaný hmotný majetek (pořizovací hodnota vyšší než 40 tis. Kč) a nehmotný majetek (pořizovací cena vyšší než 60 tis. Kč),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1800" b="1" dirty="0"/>
              <a:t>neinvestiční výdaje = </a:t>
            </a:r>
            <a:r>
              <a:rPr lang="cs-CZ" altLang="cs-CZ" sz="1800" dirty="0"/>
              <a:t>neodpisovaný hmotný (pořizovací hodnota nižší než </a:t>
            </a:r>
            <a:br>
              <a:rPr lang="cs-CZ" altLang="cs-CZ" sz="1800" dirty="0"/>
            </a:br>
            <a:r>
              <a:rPr lang="cs-CZ" altLang="cs-CZ" sz="1800" dirty="0"/>
              <a:t>40 tis. Kč) a nehmotný majetek (pořizovací cena nižší než 60 tis. Kč),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1800" b="1" dirty="0"/>
              <a:t>zařízení a vybavení pro členy RT</a:t>
            </a:r>
            <a:r>
              <a:rPr lang="cs-CZ" altLang="cs-CZ" sz="1800" dirty="0"/>
              <a:t>, kteří přímo pracují s CS nebo zajišťují výstup k přímému využití CS,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1800" b="1" dirty="0"/>
              <a:t>nákup vybavení pro RT</a:t>
            </a:r>
            <a:r>
              <a:rPr lang="cs-CZ" altLang="cs-CZ" sz="1800" dirty="0"/>
              <a:t>, např.  nákup výpočetní techniky - pro pracovníky RT lze pořídit pouze takový počet  kusů zařízení a vybavení, který odpovídá výši úvazku členů RT = 1 ks na 1 úvazek; pokud je úvazek nižší, lze uplatnit pouze část pořizovací ceny, vztahující se k danému úvazku (0,5 úvazek = 0,5 ceny výpočetní techniky), úvazky jednotlivých členů RT je možné sčítat,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1800" dirty="0"/>
              <a:t>nově zařazen do této skupiny výdajů i </a:t>
            </a:r>
            <a:r>
              <a:rPr lang="cs-CZ" sz="1800" b="1" dirty="0"/>
              <a:t>nábytek</a:t>
            </a:r>
            <a:r>
              <a:rPr lang="cs-CZ" sz="1800" dirty="0"/>
              <a:t> (rozdíl oproti OP LZZ),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1800" dirty="0"/>
              <a:t>pokud jakýkoliv nákup zařízení a vybavení patří na základě vymezení nepřímých nákladů (dle kapitoly 6.4.16) mezi nepřímé náklady, nelze tyto výdaje řadit mezi přímé způsobilé  náklady.</a:t>
            </a:r>
            <a:endParaRPr lang="cs-CZ" sz="1800" b="1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cs-CZ" altLang="cs-CZ" sz="12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altLang="cs-CZ" sz="1200" dirty="0"/>
          </a:p>
          <a:p>
            <a:pPr marL="0" indent="0">
              <a:buNone/>
              <a:defRPr/>
            </a:pPr>
            <a:endParaRPr lang="cs-CZ" sz="12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84867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1.1.3 Zařízení, vybavení a spotřební materiál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/>
              <a:t>dle „</a:t>
            </a:r>
            <a:r>
              <a:rPr lang="cs-CZ" sz="2000" dirty="0">
                <a:hlinkClick r:id="rId3"/>
              </a:rPr>
              <a:t>Tabulky obvyklých cen, mezd a platů</a:t>
            </a:r>
            <a:r>
              <a:rPr lang="cs-CZ" sz="2000" dirty="0"/>
              <a:t>“ (dostupná na esfcr.cz)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467543" y="2564904"/>
          <a:ext cx="8208914" cy="3744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5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53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53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823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7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Položka zařízení/nábytku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bez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s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Parametry*/Poznámky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Sestava stolní PC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grafická karta (vlastní), optická mechanika DVD±RW, LCD 21,5", klávesnice,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Notebook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 grafická karta (vlastní), optická mechanika DVD±RW,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Tablet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6 050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1,3 GHz,  RAM 1 GB, interní 16 GB, wifi, bluetooth, 3G modem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5 200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6 292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2013 (Pro podnikatele) - obsahuje Word, Excel, Powerpoint, Outlook, One Note (OEM - PKC verze)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Standard 2013 OLP (otevřená licence) pro neziskový sektor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Mobilní telefon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telefonování, SMS, MMS, bluetooth, datový přenos***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Běžná tiskárna pro 1 PC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3 500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3 025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černobílá/barevná laserová/inkoustová, 1200x1200 dpi, manuální duplex, rychlost cca 20 str./min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5921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b="1" dirty="0"/>
              <a:t>V rámci této kapitoly 1.1.3 lze také hradit: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b="1" dirty="0"/>
          </a:p>
          <a:p>
            <a:pPr algn="just">
              <a:defRPr/>
            </a:pPr>
            <a:r>
              <a:rPr lang="cs-CZ" sz="2000" b="1" dirty="0"/>
              <a:t>nájem či leasing zařízení a vybavení, budov: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operativní leasing = </a:t>
            </a:r>
            <a:r>
              <a:rPr lang="cs-CZ" dirty="0"/>
              <a:t>nájemné (splátky) leasingu, smlouva o nájmu nebo operativním leasingu,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finanční leasing = </a:t>
            </a:r>
            <a:r>
              <a:rPr lang="cs-CZ" dirty="0"/>
              <a:t>způsobilé jsou pouze splátky leasingu, vztahující se k období trvání projektu (daně a finanční činnost pronajímatele související s leasingovou smlouvou nejsou způsobilými výdaji),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/>
          </a:p>
          <a:p>
            <a:pPr algn="just">
              <a:defRPr/>
            </a:pPr>
            <a:r>
              <a:rPr lang="cs-CZ" sz="2000" b="1" dirty="0"/>
              <a:t>odpisy (daňové):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dlouhodobého hmotného a nehmotného majetku používaného pro účely projektu, které využívá CS,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jsou způsobilým výdajem po dobu trvání projektu za předpokladu, že nákup takového majetku není součástí způsobilých výdajů na projekt.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dirty="0"/>
          </a:p>
          <a:p>
            <a:pPr marL="0" indent="0">
              <a:buNone/>
              <a:defRPr/>
            </a:pPr>
            <a:endParaRPr lang="cs-CZ" sz="16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67758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/>
              <a:t>1.1.4 Nákup služeb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dirty="0"/>
              <a:t>Dodání služby musí být nezbytné k realizaci projektu a musí vytvářet novou hodnotu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zpracování analýz, průzkumů, studií,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lektorské služby,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školení a kurzy,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vytvoření nových publikací, školicích materiálů nebo manuálů, CD/DVD…,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pronájem prostor pro práci s CS (např. pronájem učebny).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1.1.5 Drobné stavební úpravy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cena všech dokončených stavebních úprav v jednom zdaňovacím období, která nepřesáhne v úhrnu </a:t>
            </a:r>
            <a:r>
              <a:rPr lang="cs-CZ" sz="2000" b="1" dirty="0"/>
              <a:t>40.000 Kč </a:t>
            </a:r>
            <a:r>
              <a:rPr lang="cs-CZ" sz="2000" dirty="0"/>
              <a:t>na každou jednotlivou účetní položku majetku,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např. úprava pracovního místa, které usnadní přístup osobám zdravotně postiženým.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000" dirty="0"/>
          </a:p>
          <a:p>
            <a:pPr marL="0" indent="0">
              <a:buNone/>
              <a:defRPr/>
            </a:pPr>
            <a:endParaRPr lang="cs-CZ" sz="16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2951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32859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1.1.6 Přímá podpora pro CS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mzdy</a:t>
            </a:r>
            <a:r>
              <a:rPr lang="cs-CZ" sz="1800" dirty="0"/>
              <a:t> zaměstnanců z CS (PS, DPČ, DPP ne) – max. limit stanovený pro měsíc práce zaměstnance je ve výši trojnásobku minimální mzdy za měsíc při 40hodinové týdenní pracovní době,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cestovné, ubytování a stravné </a:t>
            </a:r>
            <a:r>
              <a:rPr lang="cs-CZ" sz="1800" dirty="0"/>
              <a:t>při služebních cestách pro CS,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příspěvek na péči o dítě a další závislé osoby </a:t>
            </a:r>
            <a:r>
              <a:rPr lang="cs-CZ" sz="1800" dirty="0"/>
              <a:t>– poskytuje se po dobu trvání školení nebo při nástupu nezaměstnané osoby do nového zaměstnání (v tomto případě se poskytuje po dobu max. 6 měsíců),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příspěvek na zapracování </a:t>
            </a:r>
            <a:r>
              <a:rPr lang="cs-CZ" sz="1800" dirty="0"/>
              <a:t>(dle zákona č. 435/2004 Sb., zákon o zaměstnanosti) – poskytuje se po dobu max. 3 měsíce, nejvýše do poloviny minimální mzdy,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jiné nezbytné náklady </a:t>
            </a:r>
            <a:r>
              <a:rPr lang="cs-CZ" sz="1800" dirty="0"/>
              <a:t>pro CS pro realizování jejich aktivit (prohlídka zdravotní způsobilosti pro výkon práce, výpis z rejstříku trestů).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200" dirty="0"/>
          </a:p>
          <a:p>
            <a:endParaRPr lang="cs-CZ" altLang="cs-CZ" sz="1200" dirty="0"/>
          </a:p>
          <a:p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18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1.1.7 Křížové financování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/>
              <a:t>způsob doplňkového financování (smyslem je umožnit v projektech financovaných z ESF realizaci také některých aktivit, které spadají do oblasti pomoci EFRR),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b="1" dirty="0"/>
              <a:t>co patří do křížového financování: </a:t>
            </a:r>
            <a:r>
              <a:rPr lang="cs-CZ" sz="2000" dirty="0"/>
              <a:t>výdaje za nákup infrastruktury a za rekonstrukci infrastruktury v rozsahu větším než jsou drobné stavební úpravy (nad 40 tis. Kč),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b="1" dirty="0"/>
              <a:t>za infrastrukturu se považují: </a:t>
            </a:r>
            <a:r>
              <a:rPr lang="cs-CZ" sz="2000" dirty="0"/>
              <a:t>budovy, stavby, pozemky a technická zařízení nezbytná pro fungování budov a staveb, s nemovitostmi pevně spojená (vodovod, kanalizace, energetické, komunikační vedení apod.),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b="1" dirty="0"/>
              <a:t>za infrastrukturu se nepovažují: </a:t>
            </a:r>
            <a:r>
              <a:rPr lang="cs-CZ" sz="2000" dirty="0"/>
              <a:t>movité a samostatně pořizované věci využívané  při realizaci projektů (vybavení, nábytek, učební pomůcky, přístroje sloužící k výuce nebo používané při výzkumu a vývoji apod.).</a:t>
            </a:r>
          </a:p>
          <a:p>
            <a:pPr marL="0" indent="0">
              <a:buNone/>
            </a:pPr>
            <a:endParaRPr lang="cs-CZ" altLang="cs-CZ" sz="1600" b="1" dirty="0"/>
          </a:p>
          <a:p>
            <a:pPr marL="0" indent="0">
              <a:buNone/>
            </a:pPr>
            <a:endParaRPr lang="cs-CZ" altLang="cs-CZ" sz="2400" dirty="0"/>
          </a:p>
          <a:p>
            <a:pPr lvl="1">
              <a:buFont typeface="Arial" charset="0"/>
              <a:buChar char="•"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41082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1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/>
              <a:t>Investiční výdaje: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pro projekty platí omezení, že podíl investičních výdajů v rámci celkových způsobilých výdajů nesmí být vyšší než 50 %.</a:t>
            </a: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4985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56320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1.2 Nepřímé náklady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/>
              <a:t>max. 25 % přímých způsobilých nákladů projektu,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administrativa, řízení projektu (včetně finančního), účetnictví, personalistika komunikační a informační opatření, občerstvení a stravování a podpůrné procesy pro provoz projektu,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cestovní náhrady spojené s pracovními cestami RT,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spotřební materiál, zařízení a vybavení (papír…),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prostory pro realizaci projektu (nájemné, vodné, stočné, energie…),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ostatní provozní výdaje (internet, poštovné, telefon…).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9017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456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/>
              <a:t>1.2 Pracovní pozice hrazené z nepřímých nákladů (NN)</a:t>
            </a:r>
          </a:p>
          <a:p>
            <a:pPr algn="just"/>
            <a:r>
              <a:rPr lang="pl-PL" sz="2000" dirty="0"/>
              <a:t>nepracují přímo s cílovou skupinou projektu nebo </a:t>
            </a:r>
            <a:r>
              <a:rPr lang="cs-CZ" sz="2000" dirty="0"/>
              <a:t>nezajišťují výstup, který je určen k přímému využití cílovou skupinou projektu,</a:t>
            </a:r>
          </a:p>
          <a:p>
            <a:pPr algn="just"/>
            <a:r>
              <a:rPr lang="cs-CZ" sz="2000" dirty="0"/>
              <a:t>pozice hrazené z NN se do rozpočtu projektu neuvádějí, např.: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cs-CZ" b="1" dirty="0"/>
              <a:t>projektový manažer,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cs-CZ" b="1" dirty="0"/>
              <a:t>finanční manažer,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cs-CZ" b="1" dirty="0"/>
              <a:t>koordinátor projektu.</a:t>
            </a:r>
          </a:p>
          <a:p>
            <a:pPr marL="666000" lvl="2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00439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přímá podpora</a:t>
            </a:r>
          </a:p>
          <a:p>
            <a:pPr lvl="1"/>
            <a:r>
              <a:rPr lang="cs-CZ" dirty="0"/>
              <a:t>mzdové příspěvky, cestovné, stravné a ubytování,</a:t>
            </a:r>
          </a:p>
          <a:p>
            <a:pPr marL="414000" lvl="1" indent="0">
              <a:buNone/>
            </a:pPr>
            <a:endParaRPr lang="cs-CZ" dirty="0"/>
          </a:p>
          <a:p>
            <a:r>
              <a:rPr lang="cs-CZ" b="1" dirty="0"/>
              <a:t>nepřímé náklady</a:t>
            </a:r>
          </a:p>
          <a:p>
            <a:pPr lvl="1" algn="just"/>
            <a:r>
              <a:rPr lang="cs-CZ" dirty="0"/>
              <a:t>přesný výčet položek, které spadají do nepřímých nákladů, uvádí příručka „</a:t>
            </a:r>
            <a:r>
              <a:rPr lang="cs-CZ" dirty="0">
                <a:hlinkClick r:id="rId3"/>
              </a:rPr>
              <a:t>Specifická část pravidel pro žadatele a příjemce pro projekty se skutečně vzniklými výdaji a případně také s nepřímými náklady (verze 2)</a:t>
            </a:r>
            <a:r>
              <a:rPr lang="cs-CZ" dirty="0"/>
              <a:t>“.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0075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-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000" lvl="1" indent="0">
              <a:buNone/>
            </a:pPr>
            <a:r>
              <a:rPr lang="cs-CZ" sz="2400" u="sng" dirty="0"/>
              <a:t>VÝZVA č. 3</a:t>
            </a:r>
          </a:p>
          <a:p>
            <a:r>
              <a:rPr lang="cs-CZ" b="1" dirty="0"/>
              <a:t>vyhlášena: </a:t>
            </a:r>
            <a:r>
              <a:rPr lang="cs-CZ" dirty="0"/>
              <a:t>12. 2. 2018, 4:00 hodin,</a:t>
            </a:r>
          </a:p>
          <a:p>
            <a:r>
              <a:rPr lang="cs-CZ" b="1" dirty="0"/>
              <a:t>ukončena:</a:t>
            </a:r>
            <a:r>
              <a:rPr lang="cs-CZ" dirty="0"/>
              <a:t>  26. 3. 2018, 12:00 hodin,</a:t>
            </a:r>
          </a:p>
          <a:p>
            <a:r>
              <a:rPr lang="cs-CZ" b="1" dirty="0"/>
              <a:t>celková alokace:       </a:t>
            </a:r>
            <a:r>
              <a:rPr lang="cs-CZ" dirty="0"/>
              <a:t>2 352 000 Kč</a:t>
            </a:r>
          </a:p>
          <a:p>
            <a:r>
              <a:rPr lang="cs-CZ" b="1" dirty="0"/>
              <a:t>min. výše projektu:   </a:t>
            </a:r>
            <a:r>
              <a:rPr lang="cs-CZ" dirty="0"/>
              <a:t>500 000 Kč (celkové způsobilé výdaje - CZV!!),</a:t>
            </a:r>
          </a:p>
          <a:p>
            <a:r>
              <a:rPr lang="cs-CZ" b="1" dirty="0"/>
              <a:t>max. výše projektu:   </a:t>
            </a:r>
            <a:r>
              <a:rPr lang="cs-CZ" dirty="0"/>
              <a:t>2 352 000 Kč (CZV).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256584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pro projekty, u nichž podstatná většina nákladů vznikne formou nákupu služeb od externích dodavatelů, jsou způsobilá procenta nepřímých nákladů snížena,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podíly pro nepřímé náklady jsou sníženy pro projekty s objemem nákupu služeb v těchto intencích: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2. Celkové nezpůsobilé výdaje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pro potřeby OPZ se v žádosti o podporu nevyplňují.</a:t>
            </a:r>
            <a:endParaRPr lang="cs-CZ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9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072" y="3284984"/>
            <a:ext cx="8195493" cy="187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7889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0"/>
              <a:t>PŘÍJMY PROJEKTU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244448" cy="531924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/>
              <a:t>příjmem projektu se rozumí </a:t>
            </a:r>
            <a:r>
              <a:rPr lang="cs-CZ" sz="1800" dirty="0"/>
              <a:t>příjmy vygenerované projektem v době realizace projektu,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mezi příjmy projektu </a:t>
            </a:r>
            <a:r>
              <a:rPr lang="cs-CZ" sz="1800" b="1" dirty="0"/>
              <a:t>patří</a:t>
            </a:r>
            <a:r>
              <a:rPr lang="cs-CZ" sz="1800" dirty="0"/>
              <a:t> např. příjmy za poskytované služby (konferenční poplatky, poplatky za školení apod.), příjmy za prodej výrobků, které vznikly v rámci projektu (tj. výrobků, na jejichž vznik byly vynaloženy výdaje projektu); pronájem prostor, zařízení, softwaru atd. financovaných v rámci projektu atd.,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příjmem projektu nikdy </a:t>
            </a:r>
            <a:r>
              <a:rPr lang="cs-CZ" sz="1800" b="1" dirty="0"/>
              <a:t>nejsou</a:t>
            </a:r>
            <a:r>
              <a:rPr lang="cs-CZ" sz="1800" dirty="0"/>
              <a:t> úroky z bankovního účtu, obdržené platby                      ze smluvních pokut, peněžní jistota,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/>
              <a:t>do žádosti o podporu </a:t>
            </a:r>
            <a:r>
              <a:rPr lang="cs-CZ" sz="1800" dirty="0"/>
              <a:t>se uvádí pouze „</a:t>
            </a:r>
            <a:r>
              <a:rPr lang="cs-CZ" sz="1800" b="1" dirty="0"/>
              <a:t>předpokládané čisté příjmy</a:t>
            </a:r>
            <a:r>
              <a:rPr lang="cs-CZ" sz="1800" dirty="0"/>
              <a:t>“ do řádku „</a:t>
            </a:r>
            <a:r>
              <a:rPr lang="cs-CZ" sz="1800" b="1" dirty="0"/>
              <a:t>jiné peněžní příjmy</a:t>
            </a:r>
            <a:r>
              <a:rPr lang="cs-CZ" sz="1800" dirty="0"/>
              <a:t>“ (v případě vyrovnávací platby vypočtené na listu ISKP přílohy 11A) – o tyto příjmy bude vždy snížena poskytnutá podpora ŘO,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/>
              <a:t>čistým příjmem </a:t>
            </a:r>
            <a:r>
              <a:rPr lang="cs-CZ" sz="1800" dirty="0"/>
              <a:t>je ta částka příjmů, která převyšuje částku vlastního financování způsobilých výdajů projektu ze zdrojů příjemce  (pokud příjemce má vlastní financování viz povinná míra spolufinancování),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/>
              <a:t>nepředpokládané i předpokládané čisté příjmy </a:t>
            </a:r>
            <a:r>
              <a:rPr lang="cs-CZ" sz="1800" dirty="0"/>
              <a:t>se budou reportovat průběžně ve Zprávách o realizaci projektu (ZOR).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46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časová způsobilost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náklady vzniklé v době realizace projektu,</a:t>
            </a:r>
          </a:p>
          <a:p>
            <a:r>
              <a:rPr lang="cs-CZ" sz="2000" dirty="0"/>
              <a:t>datum zahájení realizace projektu nesmí předcházet datu vyhlášení příslušné výzvy MAS,</a:t>
            </a:r>
          </a:p>
          <a:p>
            <a:r>
              <a:rPr lang="cs-CZ" sz="2000" dirty="0"/>
              <a:t>omezení v režimu podpory blokové výjimky,</a:t>
            </a:r>
          </a:p>
          <a:p>
            <a:r>
              <a:rPr lang="cs-CZ" sz="2000" dirty="0"/>
              <a:t>nejzazší termín ukončení realizace projektů: </a:t>
            </a:r>
            <a:r>
              <a:rPr lang="cs-CZ" sz="2000" b="1" dirty="0"/>
              <a:t>31. 9. 2021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65974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1D579FA-C23C-42A7-97B6-072B49A7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vytvoření žádosti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4985C11-D820-4D5B-9301-821A38B5B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87" y="1700808"/>
            <a:ext cx="8244000" cy="4635216"/>
          </a:xfrm>
        </p:spPr>
        <p:txBody>
          <a:bodyPr/>
          <a:lstStyle/>
          <a:p>
            <a:r>
              <a:rPr lang="cs-CZ" sz="2000" dirty="0"/>
              <a:t>odkaz na portál pro elektronické podání žádosti:</a:t>
            </a:r>
          </a:p>
          <a:p>
            <a:pPr marL="0" indent="0" algn="ctr">
              <a:buNone/>
            </a:pPr>
            <a:r>
              <a:rPr lang="cs-CZ" b="1" u="sng" dirty="0">
                <a:hlinkClick r:id="rId2"/>
              </a:rPr>
              <a:t>https://mseu.mssf.cz/</a:t>
            </a:r>
            <a:r>
              <a:rPr lang="cs-CZ" b="1" dirty="0"/>
              <a:t> </a:t>
            </a:r>
          </a:p>
          <a:p>
            <a:pPr marL="0" indent="0" algn="just">
              <a:buNone/>
            </a:pPr>
            <a:r>
              <a:rPr lang="cs-CZ" sz="2000" dirty="0"/>
              <a:t>- žadatel se musí registrovat a vygenerovat si přístup do systému,</a:t>
            </a:r>
          </a:p>
          <a:p>
            <a:pPr marL="0" indent="0" algn="just">
              <a:buNone/>
            </a:pPr>
            <a:r>
              <a:rPr lang="cs-CZ" sz="2000" dirty="0"/>
              <a:t>- přejít na oblast </a:t>
            </a:r>
            <a:r>
              <a:rPr lang="cs-CZ" sz="2000" b="1" dirty="0"/>
              <a:t>ŽADATEL</a:t>
            </a:r>
            <a:r>
              <a:rPr lang="cs-CZ" sz="2000" dirty="0"/>
              <a:t>,</a:t>
            </a:r>
          </a:p>
          <a:p>
            <a:pPr marL="0" indent="0" algn="just">
              <a:buNone/>
            </a:pPr>
            <a:r>
              <a:rPr lang="cs-CZ" sz="2000" dirty="0"/>
              <a:t>- vytvořit </a:t>
            </a:r>
            <a:r>
              <a:rPr lang="cs-CZ" sz="2000" b="1" dirty="0"/>
              <a:t>Nová žádost</a:t>
            </a:r>
            <a:r>
              <a:rPr lang="cs-CZ" sz="2000" dirty="0"/>
              <a:t>,</a:t>
            </a:r>
          </a:p>
          <a:p>
            <a:pPr marL="0" indent="0" algn="just">
              <a:buNone/>
            </a:pPr>
            <a:r>
              <a:rPr lang="cs-CZ" sz="2000" dirty="0"/>
              <a:t>- vybrat program </a:t>
            </a:r>
            <a:r>
              <a:rPr lang="cs-CZ" sz="2000" b="1" dirty="0"/>
              <a:t>03 - Operační program Zaměstnanost</a:t>
            </a:r>
            <a:r>
              <a:rPr lang="cs-CZ" sz="2000" dirty="0"/>
              <a:t>,</a:t>
            </a:r>
          </a:p>
          <a:p>
            <a:pPr marL="0" indent="0" algn="just">
              <a:buNone/>
            </a:pPr>
            <a:r>
              <a:rPr lang="cs-CZ" sz="2000" b="1" dirty="0"/>
              <a:t>- vybrat výzvu OPZ - (03_16_047) - Výzva pro MAS na podporu strategií komunitně vedeného místního rozvoje </a:t>
            </a:r>
            <a:r>
              <a:rPr lang="cs-CZ" sz="2000" dirty="0"/>
              <a:t>- individuální projekt,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1D66FF3-BB75-4D5A-AE17-0881BB81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51890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4D8C92B-AB31-474A-8797-14933DF3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vytvoření žádosti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EDEE4CE-F9B9-41F5-BFF3-D5EE3576C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0"/>
              <a:t>- v levém sloupci - </a:t>
            </a:r>
            <a:r>
              <a:rPr lang="cs-CZ" sz="2000" b="1" dirty="0"/>
              <a:t>Výběr podvýzvy </a:t>
            </a:r>
            <a:r>
              <a:rPr lang="cs-CZ" sz="2000" dirty="0"/>
              <a:t>-</a:t>
            </a:r>
            <a:r>
              <a:rPr lang="cs-CZ" sz="2000" b="1" dirty="0"/>
              <a:t> </a:t>
            </a:r>
            <a:r>
              <a:rPr lang="cs-CZ" sz="2000" dirty="0"/>
              <a:t>vybrat výzvu např. dle názvu žadatele Rýmařovsko - </a:t>
            </a:r>
            <a:r>
              <a:rPr lang="cs-CZ" sz="2000" b="1" dirty="0"/>
              <a:t>Výzva_3_RÝMAŘOVSKO_OPZ_Další profesní vzdělávání v regionu – podpora zaměstnanosti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b="1" dirty="0"/>
              <a:t>Dále postupujte podle příčky uživatele MS 2014+.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A484712-58A1-4D84-9C3B-63965F59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5508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28DD09-D614-42BC-8955-6896A901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hodnocení – detail příloha č.1 výzvy mas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xmlns="" id="{2CF7DDF1-2A88-4086-833D-03668BE30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473" y="1457143"/>
            <a:ext cx="7912527" cy="4914916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4F42C52-902D-4A19-9969-23ED79636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14998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996952"/>
            <a:ext cx="7488024" cy="7302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Podpora opatření </a:t>
            </a:r>
            <a:br>
              <a:rPr lang="cs-CZ" dirty="0"/>
            </a:br>
            <a:r>
              <a:rPr lang="cs-CZ" dirty="0"/>
              <a:t>v oblasti zaměstnanosti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3568" y="3307744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43599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algn="just"/>
            <a:r>
              <a:rPr lang="cs-CZ" dirty="0"/>
              <a:t>podporované aktivity by měly především přispět lokální nezaměstnanosti a měly by vycházet z aktuálních potřeb lokálního trhu práce (vycházet ze SCLLD),</a:t>
            </a:r>
          </a:p>
          <a:p>
            <a:pPr algn="just"/>
            <a:r>
              <a:rPr lang="cs-CZ" dirty="0"/>
              <a:t>realizované aktivity by neměly nahrazovat činnosti ÚP ČR, ale naopak je doplňovat a rozšiřovat s ohledem na detailní znalost lokálního trhu práce,</a:t>
            </a:r>
          </a:p>
          <a:p>
            <a:pPr algn="just"/>
            <a:r>
              <a:rPr lang="cs-CZ" dirty="0"/>
              <a:t>práce s jednotlivci,</a:t>
            </a:r>
          </a:p>
          <a:p>
            <a:pPr algn="just"/>
            <a:r>
              <a:rPr lang="cs-CZ" dirty="0"/>
              <a:t>rekvalifikace pouze s vazbou na trh práce,</a:t>
            </a:r>
          </a:p>
          <a:p>
            <a:pPr algn="just"/>
            <a:r>
              <a:rPr lang="cs-CZ" dirty="0"/>
              <a:t>důraz na individuální přístup k osobám z cílových skupin a respektování jejich specifických potřeb,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35606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Vymezení oprávněných partnerů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partneři s finančním příspěvkem,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partneři bez finančního příspěvku.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2130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 ÚP ČR DO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44824"/>
            <a:ext cx="8064000" cy="4320000"/>
          </a:xfrm>
        </p:spPr>
        <p:txBody>
          <a:bodyPr/>
          <a:lstStyle/>
          <a:p>
            <a:pPr algn="just"/>
            <a:r>
              <a:rPr lang="cs-CZ" dirty="0"/>
              <a:t>pouze formou partnera bez finančního příspěvku,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nástrojů APZ budou podporovány pouze rekvalifikace, jinak ÚP ČR realizují samostatně (VPP, SÚPM),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doporučení konzultace projektového záměru s místním pracovištěm ÚP ČR.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5156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F26D59-CE83-4FC4-B140-6385B30E2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cílová skupina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D36A591-5031-4EB0-B2C6-BEF3E28AB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uchazeči o zaměstnání,</a:t>
            </a:r>
          </a:p>
          <a:p>
            <a:r>
              <a:rPr lang="cs-CZ" dirty="0"/>
              <a:t>zájemci o zaměstnání,</a:t>
            </a:r>
          </a:p>
          <a:p>
            <a:r>
              <a:rPr lang="cs-CZ" dirty="0"/>
              <a:t>neaktivní osoby, </a:t>
            </a:r>
          </a:p>
          <a:p>
            <a:r>
              <a:rPr lang="cs-CZ" dirty="0"/>
              <a:t>osoby se zdravotním postižením,</a:t>
            </a:r>
          </a:p>
          <a:p>
            <a:r>
              <a:rPr lang="cs-CZ" dirty="0"/>
              <a:t>osoby s kumulací hendikepů na trhu práce,</a:t>
            </a:r>
          </a:p>
          <a:p>
            <a:r>
              <a:rPr lang="cs-CZ" dirty="0"/>
              <a:t>osoby vracející se na trh práce po návratu z mateřské/rodičovské dovolené,</a:t>
            </a:r>
          </a:p>
          <a:p>
            <a:r>
              <a:rPr lang="cs-CZ" dirty="0"/>
              <a:t>zaměstnanci.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126F849-11DA-48A6-92B7-46E8239C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766329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b="1" dirty="0"/>
              <a:t>znaky naplnění VP:</a:t>
            </a:r>
          </a:p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zvýhodnění určitého podnikání nebo odvětví,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je VP poskytována z veřejných (státních prostředků),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ovlivňuje obchod mezi členskými státy,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narušuje nebo hrozí narušením hospodářské soutěže.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38704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podpora vzdělávání individuí nebo poradenství/</a:t>
            </a:r>
            <a:r>
              <a:rPr lang="cs-CZ" dirty="0" err="1"/>
              <a:t>koučing</a:t>
            </a:r>
            <a:r>
              <a:rPr lang="cs-CZ" dirty="0"/>
              <a:t> těchto osob, týká se i osob, které by v budoucnu měly nastoupit do zaměstnání u nějakého konkrétního podniku např. vzdělávací agentura – </a:t>
            </a:r>
            <a:r>
              <a:rPr lang="cs-CZ" b="1" dirty="0"/>
              <a:t>naplňuje znaky VP</a:t>
            </a:r>
            <a:r>
              <a:rPr lang="cs-CZ" dirty="0"/>
              <a:t>,</a:t>
            </a:r>
          </a:p>
          <a:p>
            <a:r>
              <a:rPr lang="cs-CZ" dirty="0"/>
              <a:t>praxe/stáže znevýhodněných osob v rámci podniků, kdy plat stážisty je hrazen z dotace– </a:t>
            </a:r>
            <a:r>
              <a:rPr lang="cs-CZ" b="1" dirty="0"/>
              <a:t>nenaplňuje znaky VP</a:t>
            </a:r>
            <a:r>
              <a:rPr lang="cs-CZ" dirty="0"/>
              <a:t>,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73645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5112568"/>
          </a:xfrm>
        </p:spPr>
        <p:txBody>
          <a:bodyPr/>
          <a:lstStyle/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mzdové příspěvky (mimo praxi/stáž) - z dotace jsou hrazeny osobní náklady na zaměstnance určitého subjektu – pro zaměstnavatele, který je soutěžitelem na trhu a nevykonává žádné nesoutěžní činnosti - </a:t>
            </a:r>
            <a:r>
              <a:rPr lang="cs-CZ" b="1" dirty="0"/>
              <a:t>naplňuje znaky VP</a:t>
            </a:r>
            <a:r>
              <a:rPr lang="cs-CZ" dirty="0"/>
              <a:t>.</a:t>
            </a:r>
            <a:r>
              <a:rPr lang="cs-CZ" b="1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6862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podpora na vytvoření pracovního místa, které podnik využije na úpravu prostor, kde bude nový zaměstnanec práci vykonávat (mzdové příspěvky):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 pro zaměstnavatele, který není soutěžitelem na trhu (obec) – </a:t>
            </a:r>
            <a:r>
              <a:rPr lang="cs-CZ" b="1" dirty="0"/>
              <a:t>nenaplňuje znaky VP</a:t>
            </a:r>
            <a:r>
              <a:rPr lang="cs-CZ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 pro zaměstnavatele, který je soutěžitel na trhu a nevykonává žádné nesoutěžní činnosti – </a:t>
            </a:r>
            <a:r>
              <a:rPr lang="cs-CZ" b="1" dirty="0"/>
              <a:t>naplňuje znaky VP.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86512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zprostředkování zaměstnání: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pokud zprostředkování zaměstnání není pro danou organizaci prostředkem obživy tzn. pokud se nejedná o personální agenturu (ÚP, NNO, které umisťují své klienty) – </a:t>
            </a:r>
            <a:r>
              <a:rPr lang="cs-CZ" b="1" dirty="0"/>
              <a:t>nenaplňuje znaky VP</a:t>
            </a:r>
            <a:r>
              <a:rPr lang="cs-CZ" dirty="0"/>
              <a:t>,</a:t>
            </a:r>
            <a:endParaRPr lang="cs-CZ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pokud je zprostředkování zaměstnání pro danou organizaci prostředkem obživy (personální agentury) – </a:t>
            </a:r>
            <a:r>
              <a:rPr lang="cs-CZ" b="1" dirty="0"/>
              <a:t>naplňuje znaky VP</a:t>
            </a:r>
            <a:r>
              <a:rPr lang="cs-CZ" dirty="0"/>
              <a:t>.</a:t>
            </a:r>
            <a:r>
              <a:rPr lang="cs-CZ" b="1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89262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způsobilé výdaje: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mzdové příspěvky, vzdělávání, rekvalifikace, placené stáže, soft </a:t>
            </a:r>
            <a:r>
              <a:rPr lang="cs-CZ" dirty="0" err="1"/>
              <a:t>skills</a:t>
            </a:r>
            <a:r>
              <a:rPr lang="cs-CZ" dirty="0"/>
              <a:t>,</a:t>
            </a:r>
          </a:p>
          <a:p>
            <a:r>
              <a:rPr lang="cs-CZ" b="1" dirty="0"/>
              <a:t>nezpůsobilé výdaje: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podnikové vzdělávání stávajících zaměstnanců, mzdové příspěvky stávajících zaměstnanců, kariérové poradenství pro žáky ZŠ,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akreditace – příprava rekvalifikačních kurzů.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286469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39127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zákon č. 435/2004 Sb., o zaměstnanosti,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zákon č. 262/2006 Sb., zákoník práce.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70237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79712" y="3356992"/>
            <a:ext cx="7272000" cy="730252"/>
          </a:xfrm>
        </p:spPr>
        <p:txBody>
          <a:bodyPr/>
          <a:lstStyle/>
          <a:p>
            <a:r>
              <a:rPr lang="cs-CZ" dirty="0"/>
              <a:t>Prostor pro dotazy</a:t>
            </a:r>
            <a:endParaRPr lang="cs-CZ" sz="2400" b="0" kern="1200" cap="non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259632" y="3429000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00192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75656" y="3284984"/>
            <a:ext cx="7272000" cy="730252"/>
          </a:xfrm>
        </p:spPr>
        <p:txBody>
          <a:bodyPr/>
          <a:lstStyle/>
          <a:p>
            <a:r>
              <a:rPr lang="cs-CZ" dirty="0"/>
              <a:t>Děkujeme za pozornost</a:t>
            </a:r>
            <a:endParaRPr lang="cs-CZ" sz="2400" b="0" kern="1200" cap="non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3321048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301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BDAF4A-AD5D-4F3F-B155-CF0809652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oprávnění žadatelé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C8D928E-B289-4419-8917-7FB3CDB6B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/>
              <a:t>Místní akční skupina (MAS); Obce; Dobrovolné svazky obcí; Organizace zřizované obcemi; Organizace zřizované kraji; Příspěvkové organizace; Nestátní neziskové organizace; Obchodní korporace; OSVČ; Poradenské a vzdělávací instituce; Profesní a podnikatelská sdružení; Sociální partneři; Školy </a:t>
            </a:r>
            <a:br>
              <a:rPr lang="cs-CZ" dirty="0"/>
            </a:br>
            <a:r>
              <a:rPr lang="cs-CZ" dirty="0"/>
              <a:t>a školská zařízení.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5A6DFBC-4E87-47E7-AF2B-050B7AE7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5965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2A1044-C180-4D46-B4C2-88373279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Žadatelé - spolufinancování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xmlns="" id="{3A41AD0E-5EC2-4407-BE98-72EDFD27D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375" y="1844824"/>
            <a:ext cx="8439625" cy="3500155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291416A-26C9-4EB9-BA47-CFA50DC7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7839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24F3A9-6A5F-4E48-8803-C0C9D6089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Žadatelé - spolufinancování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xmlns="" id="{FA9406AF-AB87-4126-B3B5-0F99BE229F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8494" y="2785129"/>
            <a:ext cx="8067011" cy="1287742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EDE87F3-C8C9-4219-A523-19F94349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9506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5247240"/>
          </a:xfrm>
        </p:spPr>
        <p:txBody>
          <a:bodyPr/>
          <a:lstStyle/>
          <a:p>
            <a:pPr algn="just"/>
            <a:r>
              <a:rPr lang="cs-CZ" dirty="0"/>
              <a:t>viz </a:t>
            </a:r>
            <a:r>
              <a:rPr lang="cs-CZ" i="1" dirty="0"/>
              <a:t>příloha č. 2 výzvy MAS – Popis podporovaných aktivit</a:t>
            </a:r>
            <a:endParaRPr lang="cs-CZ" dirty="0"/>
          </a:p>
          <a:p>
            <a:pPr marL="0" lvl="0" indent="0" algn="just">
              <a:buNone/>
            </a:pPr>
            <a:r>
              <a:rPr lang="cs-CZ" b="1" dirty="0"/>
              <a:t>Realizace činností souvisejících s vyhledáváním zaměstnání pro osobu, která se o práci uchází, poradenská a informační činnost v oblasti pracovních příležitostí: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sz="2000" dirty="0"/>
              <a:t>aktivity vedoucí k motivaci a aktivizaci cílových skupin k nalezení zaměstnání a jeho udržení, rozvoj základních kompetencí osob z této skupiny za účelem snazšího uplatnění na trhu práce apod.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cs-CZ" sz="2000" b="1" dirty="0"/>
              <a:t>Podpora vytváření nových pracovních míst: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sz="2000" dirty="0"/>
              <a:t>např. tvorba pracovních míst pro osoby z cílových skupin, podpora uplatnění na trhu práce formou příspěvku na úhradu mzdových nákladů zaměstnavatelům,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925276-2F76-4351-B1DA-8908E202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podporované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281CADA-30CE-4B2B-8B5D-4947BB6C2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12776"/>
            <a:ext cx="8244000" cy="4707224"/>
          </a:xfrm>
        </p:spPr>
        <p:txBody>
          <a:bodyPr/>
          <a:lstStyle/>
          <a:p>
            <a:pPr lvl="0">
              <a:buFont typeface="Courier New" panose="02070309020205020404" pitchFamily="49" charset="0"/>
              <a:buChar char="o"/>
            </a:pPr>
            <a:r>
              <a:rPr lang="cs-CZ" sz="2000" b="1" dirty="0"/>
              <a:t>Podpora umístění na uvolněná pracovní místa: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sz="2000" dirty="0"/>
              <a:t>např. příspěvek na úhradu mzdových nákladů zaměstnavatelům na umisťování osob z cílových skupin na pracovní místa, která budou např. z důvodu odchodu do důchodu uvolňována,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cs-CZ" sz="2000" b="1" dirty="0"/>
              <a:t>Podpora zahájení podnikatelské činnosti: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sz="2000" dirty="0"/>
              <a:t>např. aktivity před zahájením podnikání a na ně navazující aktivity po zahájení podnikání formou vzdělávání a poradenství,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cs-CZ" sz="2000" b="1" dirty="0"/>
              <a:t>Podpora spolupráce lokálních partnerů na trhu práce: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sz="2000" dirty="0"/>
              <a:t>např. podpora vzájemné spolupráce subjektů veřejného, neziskového a soukromého sektoru na úrovni MAS s cílem pomoci cílovým skupinám při uplatnění na trhu práce,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C8E1215-F4FE-48CE-B2F3-16AD4095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130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3954</TotalTime>
  <Words>2953</Words>
  <Application>Microsoft Office PowerPoint</Application>
  <PresentationFormat>Předvádění na obrazovce (4:3)</PresentationFormat>
  <Paragraphs>455</Paragraphs>
  <Slides>49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prezentace</vt:lpstr>
      <vt:lpstr>Seminář pro žadatele</vt:lpstr>
      <vt:lpstr>Harmonogram semináře</vt:lpstr>
      <vt:lpstr>Výzva - informace</vt:lpstr>
      <vt:lpstr>Výzva – cílová skupina</vt:lpstr>
      <vt:lpstr>Výzva – oprávnění žadatelé</vt:lpstr>
      <vt:lpstr>Žadatelé - spolufinancování</vt:lpstr>
      <vt:lpstr>Žadatelé - spolufinancování</vt:lpstr>
      <vt:lpstr>Výzva – podporované aktivity</vt:lpstr>
      <vt:lpstr>Výzva – podporované aktivity</vt:lpstr>
      <vt:lpstr>Výzva – podporované aktivity</vt:lpstr>
      <vt:lpstr>Výzva – podporované aktivity</vt:lpstr>
      <vt:lpstr>Výzva – nepodporované aktivity</vt:lpstr>
      <vt:lpstr>Způsobilost výdajů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PŘÍJMY PROJEKTU</vt:lpstr>
      <vt:lpstr>časová způsobilost výdajů</vt:lpstr>
      <vt:lpstr>Způsob vytvoření žádosti</vt:lpstr>
      <vt:lpstr>Způsob vytvoření žádosti</vt:lpstr>
      <vt:lpstr>Fáze hodnocení – detail příloha č.1 výzvy mas</vt:lpstr>
      <vt:lpstr>Podpora opatření  v oblasti zaměstnanosti</vt:lpstr>
      <vt:lpstr>Hlavní cíl opatření</vt:lpstr>
      <vt:lpstr>Vymezení oprávněných partnerů</vt:lpstr>
      <vt:lpstr>Zapojení ÚP ČR DO Projektů</vt:lpstr>
      <vt:lpstr>Příklady Veřejné podpory</vt:lpstr>
      <vt:lpstr>Příklady Veřejné podpory</vt:lpstr>
      <vt:lpstr>Příklady Veřejné podpory</vt:lpstr>
      <vt:lpstr>Příklady Veřejné podpory</vt:lpstr>
      <vt:lpstr>Příklady Veřejné podpory</vt:lpstr>
      <vt:lpstr>Příklady</vt:lpstr>
      <vt:lpstr>Snímek 46</vt:lpstr>
      <vt:lpstr>Právní předpisy</vt:lpstr>
      <vt:lpstr>Prostor pro dotazy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SNÍMKŮ A TISK PREZENTACÍ</dc:title>
  <dc:creator>Murlová Kateřina Mgr. (MPSV)</dc:creator>
  <cp:lastModifiedBy>ulicna.katerina</cp:lastModifiedBy>
  <cp:revision>514</cp:revision>
  <cp:lastPrinted>2017-02-10T16:02:53Z</cp:lastPrinted>
  <dcterms:created xsi:type="dcterms:W3CDTF">2015-02-20T08:23:15Z</dcterms:created>
  <dcterms:modified xsi:type="dcterms:W3CDTF">2019-05-07T20:20:01Z</dcterms:modified>
</cp:coreProperties>
</file>