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 id="2147483683" r:id="rId2"/>
  </p:sldMasterIdLst>
  <p:notesMasterIdLst>
    <p:notesMasterId r:id="rId45"/>
  </p:notesMasterIdLst>
  <p:handoutMasterIdLst>
    <p:handoutMasterId r:id="rId46"/>
  </p:handoutMasterIdLst>
  <p:sldIdLst>
    <p:sldId id="256" r:id="rId3"/>
    <p:sldId id="270" r:id="rId4"/>
    <p:sldId id="540" r:id="rId5"/>
    <p:sldId id="617" r:id="rId6"/>
    <p:sldId id="618" r:id="rId7"/>
    <p:sldId id="619" r:id="rId8"/>
    <p:sldId id="620" r:id="rId9"/>
    <p:sldId id="621" r:id="rId10"/>
    <p:sldId id="632" r:id="rId11"/>
    <p:sldId id="542" r:id="rId12"/>
    <p:sldId id="622" r:id="rId13"/>
    <p:sldId id="623" r:id="rId14"/>
    <p:sldId id="543" r:id="rId15"/>
    <p:sldId id="545" r:id="rId16"/>
    <p:sldId id="546" r:id="rId17"/>
    <p:sldId id="462" r:id="rId18"/>
    <p:sldId id="366" r:id="rId19"/>
    <p:sldId id="367" r:id="rId20"/>
    <p:sldId id="368" r:id="rId21"/>
    <p:sldId id="369" r:id="rId22"/>
    <p:sldId id="370" r:id="rId23"/>
    <p:sldId id="624" r:id="rId24"/>
    <p:sldId id="626" r:id="rId25"/>
    <p:sldId id="627" r:id="rId26"/>
    <p:sldId id="372" r:id="rId27"/>
    <p:sldId id="373" r:id="rId28"/>
    <p:sldId id="629" r:id="rId29"/>
    <p:sldId id="628" r:id="rId30"/>
    <p:sldId id="379" r:id="rId31"/>
    <p:sldId id="630" r:id="rId32"/>
    <p:sldId id="631" r:id="rId33"/>
    <p:sldId id="380" r:id="rId34"/>
    <p:sldId id="381" r:id="rId35"/>
    <p:sldId id="427" r:id="rId36"/>
    <p:sldId id="430" r:id="rId37"/>
    <p:sldId id="431" r:id="rId38"/>
    <p:sldId id="392" r:id="rId39"/>
    <p:sldId id="420" r:id="rId40"/>
    <p:sldId id="421" r:id="rId41"/>
    <p:sldId id="633" r:id="rId42"/>
    <p:sldId id="591" r:id="rId43"/>
    <p:sldId id="592" r:id="rId4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3" autoAdjust="0"/>
    <p:restoredTop sz="84398" autoAdjust="0"/>
  </p:normalViewPr>
  <p:slideViewPr>
    <p:cSldViewPr showGuides="1">
      <p:cViewPr varScale="1">
        <p:scale>
          <a:sx n="98" d="100"/>
          <a:sy n="98" d="100"/>
        </p:scale>
        <p:origin x="918" y="84"/>
      </p:cViewPr>
      <p:guideLst>
        <p:guide orient="horz" pos="913"/>
        <p:guide orient="horz" pos="3884"/>
        <p:guide pos="5420"/>
        <p:guide pos="340"/>
      </p:guideLst>
    </p:cSldViewPr>
  </p:slideViewPr>
  <p:outlineViewPr>
    <p:cViewPr>
      <p:scale>
        <a:sx n="33" d="100"/>
        <a:sy n="33" d="100"/>
      </p:scale>
      <p:origin x="0" y="1252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0DD80-860E-4152-99AB-25BEDE0A8DA7}"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cs-CZ"/>
        </a:p>
      </dgm:t>
    </dgm:pt>
    <dgm:pt modelId="{8842C41F-582B-43BF-B65F-1DAACD8D1CD7}">
      <dgm:prSet phldrT="[Text]"/>
      <dgm:spPr/>
      <dgm:t>
        <a:bodyPr/>
        <a:lstStyle/>
        <a:p>
          <a:r>
            <a:rPr lang="cs-CZ" dirty="0"/>
            <a:t>Formální náležitostí a přijatelnost</a:t>
          </a:r>
        </a:p>
      </dgm:t>
    </dgm:pt>
    <dgm:pt modelId="{6083C71C-FE48-4A82-B44A-CF224A773CA5}" type="parTrans" cxnId="{C493D33D-7BF1-467D-8A1E-19B0AD9F3210}">
      <dgm:prSet/>
      <dgm:spPr/>
      <dgm:t>
        <a:bodyPr/>
        <a:lstStyle/>
        <a:p>
          <a:endParaRPr lang="cs-CZ"/>
        </a:p>
      </dgm:t>
    </dgm:pt>
    <dgm:pt modelId="{7F5B8D2F-7C6E-428F-9E59-178E4C3FCF92}" type="sibTrans" cxnId="{C493D33D-7BF1-467D-8A1E-19B0AD9F3210}">
      <dgm:prSet/>
      <dgm:spPr/>
      <dgm:t>
        <a:bodyPr/>
        <a:lstStyle/>
        <a:p>
          <a:endParaRPr lang="cs-CZ"/>
        </a:p>
      </dgm:t>
    </dgm:pt>
    <dgm:pt modelId="{82339310-F60F-408C-A94B-EC68EC458A57}">
      <dgm:prSet phldrT="[Text]"/>
      <dgm:spPr/>
      <dgm:t>
        <a:bodyPr/>
        <a:lstStyle/>
        <a:p>
          <a:r>
            <a:rPr lang="cs-CZ" dirty="0"/>
            <a:t>Věcné hodnocení</a:t>
          </a:r>
        </a:p>
      </dgm:t>
    </dgm:pt>
    <dgm:pt modelId="{7536662C-7390-423B-ACB2-14C005CDE39E}" type="parTrans" cxnId="{5E97F63D-37AF-4ABF-9CA0-84589A2E3EB8}">
      <dgm:prSet/>
      <dgm:spPr/>
      <dgm:t>
        <a:bodyPr/>
        <a:lstStyle/>
        <a:p>
          <a:endParaRPr lang="cs-CZ"/>
        </a:p>
      </dgm:t>
    </dgm:pt>
    <dgm:pt modelId="{F012013D-FAEB-41E2-9107-65FC74711957}" type="sibTrans" cxnId="{5E97F63D-37AF-4ABF-9CA0-84589A2E3EB8}">
      <dgm:prSet/>
      <dgm:spPr/>
      <dgm:t>
        <a:bodyPr/>
        <a:lstStyle/>
        <a:p>
          <a:endParaRPr lang="cs-CZ"/>
        </a:p>
      </dgm:t>
    </dgm:pt>
    <dgm:pt modelId="{E0B6F3F8-E802-4147-A53A-FC9C363775BA}">
      <dgm:prSet phldrT="[Text]"/>
      <dgm:spPr/>
      <dgm:t>
        <a:bodyPr/>
        <a:lstStyle/>
        <a:p>
          <a:r>
            <a:rPr lang="cs-CZ" dirty="0"/>
            <a:t>Min počet bodů 50</a:t>
          </a:r>
        </a:p>
      </dgm:t>
    </dgm:pt>
    <dgm:pt modelId="{A00E2989-A539-48E5-9113-AAC7B20967DB}" type="parTrans" cxnId="{1F2F221F-BE8A-4306-9CBC-D96665EC513A}">
      <dgm:prSet/>
      <dgm:spPr/>
      <dgm:t>
        <a:bodyPr/>
        <a:lstStyle/>
        <a:p>
          <a:endParaRPr lang="cs-CZ"/>
        </a:p>
      </dgm:t>
    </dgm:pt>
    <dgm:pt modelId="{95DA53DA-E62D-4FB0-B26E-24024B975BDD}" type="sibTrans" cxnId="{1F2F221F-BE8A-4306-9CBC-D96665EC513A}">
      <dgm:prSet/>
      <dgm:spPr/>
      <dgm:t>
        <a:bodyPr/>
        <a:lstStyle/>
        <a:p>
          <a:endParaRPr lang="cs-CZ"/>
        </a:p>
      </dgm:t>
    </dgm:pt>
    <dgm:pt modelId="{2DB7ECBB-7F67-4A94-869A-FAA768D68A82}">
      <dgm:prSet phldrT="[Text]"/>
      <dgm:spPr/>
      <dgm:t>
        <a:bodyPr/>
        <a:lstStyle/>
        <a:p>
          <a:r>
            <a:rPr lang="cs-CZ" dirty="0"/>
            <a:t>Výběr projektů</a:t>
          </a:r>
        </a:p>
      </dgm:t>
    </dgm:pt>
    <dgm:pt modelId="{6AF03292-CFEB-4089-8762-A4A97A1A8836}" type="parTrans" cxnId="{3C927B9B-818C-43F3-8C8E-FAEA89C9F46E}">
      <dgm:prSet/>
      <dgm:spPr/>
      <dgm:t>
        <a:bodyPr/>
        <a:lstStyle/>
        <a:p>
          <a:endParaRPr lang="cs-CZ"/>
        </a:p>
      </dgm:t>
    </dgm:pt>
    <dgm:pt modelId="{B024998C-0CF4-481C-BFDF-8B4F1ACA8A3C}" type="sibTrans" cxnId="{3C927B9B-818C-43F3-8C8E-FAEA89C9F46E}">
      <dgm:prSet/>
      <dgm:spPr/>
      <dgm:t>
        <a:bodyPr/>
        <a:lstStyle/>
        <a:p>
          <a:endParaRPr lang="cs-CZ"/>
        </a:p>
      </dgm:t>
    </dgm:pt>
    <dgm:pt modelId="{2D8D919B-541D-45B3-A2D4-8CD526AE8AA9}">
      <dgm:prSet phldrT="[Text]"/>
      <dgm:spPr/>
      <dgm:t>
        <a:bodyPr/>
        <a:lstStyle/>
        <a:p>
          <a:r>
            <a:rPr lang="cs-CZ" dirty="0"/>
            <a:t>Dle alokace a bodů</a:t>
          </a:r>
        </a:p>
      </dgm:t>
    </dgm:pt>
    <dgm:pt modelId="{B1C31013-F593-4817-B335-7FAEC54C5F04}" type="parTrans" cxnId="{1A8E92D7-5E2B-4003-BAAB-C77CDF471B92}">
      <dgm:prSet/>
      <dgm:spPr/>
      <dgm:t>
        <a:bodyPr/>
        <a:lstStyle/>
        <a:p>
          <a:endParaRPr lang="cs-CZ"/>
        </a:p>
      </dgm:t>
    </dgm:pt>
    <dgm:pt modelId="{A7DFB12E-6D73-4BE3-A31D-AED6572BA297}" type="sibTrans" cxnId="{1A8E92D7-5E2B-4003-BAAB-C77CDF471B92}">
      <dgm:prSet/>
      <dgm:spPr/>
      <dgm:t>
        <a:bodyPr/>
        <a:lstStyle/>
        <a:p>
          <a:endParaRPr lang="cs-CZ"/>
        </a:p>
      </dgm:t>
    </dgm:pt>
    <dgm:pt modelId="{FBF0E40A-F4A1-402C-90F4-D19CCEE29FAA}">
      <dgm:prSet phldrT="[Text]"/>
      <dgm:spPr/>
      <dgm:t>
        <a:bodyPr/>
        <a:lstStyle/>
        <a:p>
          <a:r>
            <a:rPr lang="cs-CZ" dirty="0"/>
            <a:t>Závěrečné ověření</a:t>
          </a:r>
        </a:p>
      </dgm:t>
    </dgm:pt>
    <dgm:pt modelId="{7E297E5F-652E-4294-95A2-91655849BD4B}" type="parTrans" cxnId="{E9E73F13-F0F8-4451-B61C-99BEAF937F7E}">
      <dgm:prSet/>
      <dgm:spPr/>
      <dgm:t>
        <a:bodyPr/>
        <a:lstStyle/>
        <a:p>
          <a:endParaRPr lang="cs-CZ"/>
        </a:p>
      </dgm:t>
    </dgm:pt>
    <dgm:pt modelId="{9FCD4204-54EB-46E2-9175-2FE82E226E85}" type="sibTrans" cxnId="{E9E73F13-F0F8-4451-B61C-99BEAF937F7E}">
      <dgm:prSet/>
      <dgm:spPr/>
      <dgm:t>
        <a:bodyPr/>
        <a:lstStyle/>
        <a:p>
          <a:endParaRPr lang="cs-CZ"/>
        </a:p>
      </dgm:t>
    </dgm:pt>
    <dgm:pt modelId="{7290FD5C-A611-4C04-9FFB-CA7B2B6C312F}" type="pres">
      <dgm:prSet presAssocID="{8600DD80-860E-4152-99AB-25BEDE0A8DA7}" presName="Name0" presStyleCnt="0">
        <dgm:presLayoutVars>
          <dgm:dir/>
          <dgm:animLvl val="lvl"/>
          <dgm:resizeHandles val="exact"/>
        </dgm:presLayoutVars>
      </dgm:prSet>
      <dgm:spPr/>
      <dgm:t>
        <a:bodyPr/>
        <a:lstStyle/>
        <a:p>
          <a:endParaRPr lang="cs-CZ"/>
        </a:p>
      </dgm:t>
    </dgm:pt>
    <dgm:pt modelId="{C262255C-95E5-4F9A-AEFE-0146D2991085}" type="pres">
      <dgm:prSet presAssocID="{FBF0E40A-F4A1-402C-90F4-D19CCEE29FAA}" presName="boxAndChildren" presStyleCnt="0"/>
      <dgm:spPr/>
    </dgm:pt>
    <dgm:pt modelId="{5A6DC845-1EE2-4345-89FA-5995A49EBB78}" type="pres">
      <dgm:prSet presAssocID="{FBF0E40A-F4A1-402C-90F4-D19CCEE29FAA}" presName="parentTextBox" presStyleLbl="node1" presStyleIdx="0" presStyleCnt="4"/>
      <dgm:spPr/>
      <dgm:t>
        <a:bodyPr/>
        <a:lstStyle/>
        <a:p>
          <a:endParaRPr lang="cs-CZ"/>
        </a:p>
      </dgm:t>
    </dgm:pt>
    <dgm:pt modelId="{A5404175-2815-43A2-BB3A-5E46FD39BD94}" type="pres">
      <dgm:prSet presAssocID="{B024998C-0CF4-481C-BFDF-8B4F1ACA8A3C}" presName="sp" presStyleCnt="0"/>
      <dgm:spPr/>
    </dgm:pt>
    <dgm:pt modelId="{161AF42D-7F26-4ED5-B8CA-F8CE5D2FF92D}" type="pres">
      <dgm:prSet presAssocID="{2DB7ECBB-7F67-4A94-869A-FAA768D68A82}" presName="arrowAndChildren" presStyleCnt="0"/>
      <dgm:spPr/>
    </dgm:pt>
    <dgm:pt modelId="{5A6525CD-0A80-4E1E-AEE2-DB5AB0AEEB1F}" type="pres">
      <dgm:prSet presAssocID="{2DB7ECBB-7F67-4A94-869A-FAA768D68A82}" presName="parentTextArrow" presStyleLbl="node1" presStyleIdx="0" presStyleCnt="4"/>
      <dgm:spPr/>
      <dgm:t>
        <a:bodyPr/>
        <a:lstStyle/>
        <a:p>
          <a:endParaRPr lang="cs-CZ"/>
        </a:p>
      </dgm:t>
    </dgm:pt>
    <dgm:pt modelId="{5E183CEF-1FBE-4030-A185-57CD6E618EE3}" type="pres">
      <dgm:prSet presAssocID="{2DB7ECBB-7F67-4A94-869A-FAA768D68A82}" presName="arrow" presStyleLbl="node1" presStyleIdx="1" presStyleCnt="4"/>
      <dgm:spPr/>
      <dgm:t>
        <a:bodyPr/>
        <a:lstStyle/>
        <a:p>
          <a:endParaRPr lang="cs-CZ"/>
        </a:p>
      </dgm:t>
    </dgm:pt>
    <dgm:pt modelId="{F96C844F-CC99-49DF-96EC-3EA3E340F001}" type="pres">
      <dgm:prSet presAssocID="{2DB7ECBB-7F67-4A94-869A-FAA768D68A82}" presName="descendantArrow" presStyleCnt="0"/>
      <dgm:spPr/>
    </dgm:pt>
    <dgm:pt modelId="{06D1CDED-8BBF-41DB-9FB2-604F505A0ADE}" type="pres">
      <dgm:prSet presAssocID="{2D8D919B-541D-45B3-A2D4-8CD526AE8AA9}" presName="childTextArrow" presStyleLbl="fgAccFollowNode1" presStyleIdx="0" presStyleCnt="2">
        <dgm:presLayoutVars>
          <dgm:bulletEnabled val="1"/>
        </dgm:presLayoutVars>
      </dgm:prSet>
      <dgm:spPr/>
      <dgm:t>
        <a:bodyPr/>
        <a:lstStyle/>
        <a:p>
          <a:endParaRPr lang="cs-CZ"/>
        </a:p>
      </dgm:t>
    </dgm:pt>
    <dgm:pt modelId="{CEBA2439-6D34-4D7A-850B-FD6CBDEB6F6A}" type="pres">
      <dgm:prSet presAssocID="{F012013D-FAEB-41E2-9107-65FC74711957}" presName="sp" presStyleCnt="0"/>
      <dgm:spPr/>
    </dgm:pt>
    <dgm:pt modelId="{87C7818B-AC1D-4188-B833-B284D4603A2E}" type="pres">
      <dgm:prSet presAssocID="{82339310-F60F-408C-A94B-EC68EC458A57}" presName="arrowAndChildren" presStyleCnt="0"/>
      <dgm:spPr/>
    </dgm:pt>
    <dgm:pt modelId="{7A6E3DB3-F96C-4083-A919-ABC27557F299}" type="pres">
      <dgm:prSet presAssocID="{82339310-F60F-408C-A94B-EC68EC458A57}" presName="parentTextArrow" presStyleLbl="node1" presStyleIdx="1" presStyleCnt="4"/>
      <dgm:spPr/>
      <dgm:t>
        <a:bodyPr/>
        <a:lstStyle/>
        <a:p>
          <a:endParaRPr lang="cs-CZ"/>
        </a:p>
      </dgm:t>
    </dgm:pt>
    <dgm:pt modelId="{A108CE39-975B-400A-A006-B910449D32D1}" type="pres">
      <dgm:prSet presAssocID="{82339310-F60F-408C-A94B-EC68EC458A57}" presName="arrow" presStyleLbl="node1" presStyleIdx="2" presStyleCnt="4"/>
      <dgm:spPr/>
      <dgm:t>
        <a:bodyPr/>
        <a:lstStyle/>
        <a:p>
          <a:endParaRPr lang="cs-CZ"/>
        </a:p>
      </dgm:t>
    </dgm:pt>
    <dgm:pt modelId="{09B624F6-0D4C-45BE-9F61-C4B5AFBF8F4F}" type="pres">
      <dgm:prSet presAssocID="{82339310-F60F-408C-A94B-EC68EC458A57}" presName="descendantArrow" presStyleCnt="0"/>
      <dgm:spPr/>
    </dgm:pt>
    <dgm:pt modelId="{C9D605B2-EA31-4888-9AFE-9B0A358B4CD4}" type="pres">
      <dgm:prSet presAssocID="{E0B6F3F8-E802-4147-A53A-FC9C363775BA}" presName="childTextArrow" presStyleLbl="fgAccFollowNode1" presStyleIdx="1" presStyleCnt="2">
        <dgm:presLayoutVars>
          <dgm:bulletEnabled val="1"/>
        </dgm:presLayoutVars>
      </dgm:prSet>
      <dgm:spPr/>
      <dgm:t>
        <a:bodyPr/>
        <a:lstStyle/>
        <a:p>
          <a:endParaRPr lang="cs-CZ"/>
        </a:p>
      </dgm:t>
    </dgm:pt>
    <dgm:pt modelId="{193DF4FD-B029-423D-AB7A-8FABE9943107}" type="pres">
      <dgm:prSet presAssocID="{7F5B8D2F-7C6E-428F-9E59-178E4C3FCF92}" presName="sp" presStyleCnt="0"/>
      <dgm:spPr/>
    </dgm:pt>
    <dgm:pt modelId="{4871A629-80B8-4A0F-AA3E-A56864DB4945}" type="pres">
      <dgm:prSet presAssocID="{8842C41F-582B-43BF-B65F-1DAACD8D1CD7}" presName="arrowAndChildren" presStyleCnt="0"/>
      <dgm:spPr/>
    </dgm:pt>
    <dgm:pt modelId="{4540CE78-4E75-4FE2-8B34-3D634522202B}" type="pres">
      <dgm:prSet presAssocID="{8842C41F-582B-43BF-B65F-1DAACD8D1CD7}" presName="parentTextArrow" presStyleLbl="node1" presStyleIdx="3" presStyleCnt="4"/>
      <dgm:spPr/>
      <dgm:t>
        <a:bodyPr/>
        <a:lstStyle/>
        <a:p>
          <a:endParaRPr lang="cs-CZ"/>
        </a:p>
      </dgm:t>
    </dgm:pt>
  </dgm:ptLst>
  <dgm:cxnLst>
    <dgm:cxn modelId="{3C927B9B-818C-43F3-8C8E-FAEA89C9F46E}" srcId="{8600DD80-860E-4152-99AB-25BEDE0A8DA7}" destId="{2DB7ECBB-7F67-4A94-869A-FAA768D68A82}" srcOrd="2" destOrd="0" parTransId="{6AF03292-CFEB-4089-8762-A4A97A1A8836}" sibTransId="{B024998C-0CF4-481C-BFDF-8B4F1ACA8A3C}"/>
    <dgm:cxn modelId="{2325E7B4-397F-41E0-86CD-8C25049118CF}" type="presOf" srcId="{2DB7ECBB-7F67-4A94-869A-FAA768D68A82}" destId="{5A6525CD-0A80-4E1E-AEE2-DB5AB0AEEB1F}" srcOrd="0" destOrd="0" presId="urn:microsoft.com/office/officeart/2005/8/layout/process4"/>
    <dgm:cxn modelId="{E70BA9E6-29A6-4AF2-BE02-37F2BC528D5B}" type="presOf" srcId="{FBF0E40A-F4A1-402C-90F4-D19CCEE29FAA}" destId="{5A6DC845-1EE2-4345-89FA-5995A49EBB78}" srcOrd="0" destOrd="0" presId="urn:microsoft.com/office/officeart/2005/8/layout/process4"/>
    <dgm:cxn modelId="{5E97F63D-37AF-4ABF-9CA0-84589A2E3EB8}" srcId="{8600DD80-860E-4152-99AB-25BEDE0A8DA7}" destId="{82339310-F60F-408C-A94B-EC68EC458A57}" srcOrd="1" destOrd="0" parTransId="{7536662C-7390-423B-ACB2-14C005CDE39E}" sibTransId="{F012013D-FAEB-41E2-9107-65FC74711957}"/>
    <dgm:cxn modelId="{3AE48C9D-E405-4BDC-8D19-C56B6612B91D}" type="presOf" srcId="{82339310-F60F-408C-A94B-EC68EC458A57}" destId="{7A6E3DB3-F96C-4083-A919-ABC27557F299}" srcOrd="0" destOrd="0" presId="urn:microsoft.com/office/officeart/2005/8/layout/process4"/>
    <dgm:cxn modelId="{1A8E92D7-5E2B-4003-BAAB-C77CDF471B92}" srcId="{2DB7ECBB-7F67-4A94-869A-FAA768D68A82}" destId="{2D8D919B-541D-45B3-A2D4-8CD526AE8AA9}" srcOrd="0" destOrd="0" parTransId="{B1C31013-F593-4817-B335-7FAEC54C5F04}" sibTransId="{A7DFB12E-6D73-4BE3-A31D-AED6572BA297}"/>
    <dgm:cxn modelId="{E9E73F13-F0F8-4451-B61C-99BEAF937F7E}" srcId="{8600DD80-860E-4152-99AB-25BEDE0A8DA7}" destId="{FBF0E40A-F4A1-402C-90F4-D19CCEE29FAA}" srcOrd="3" destOrd="0" parTransId="{7E297E5F-652E-4294-95A2-91655849BD4B}" sibTransId="{9FCD4204-54EB-46E2-9175-2FE82E226E85}"/>
    <dgm:cxn modelId="{24B1D2F6-3856-4E00-B791-7FDDAE195546}" type="presOf" srcId="{8842C41F-582B-43BF-B65F-1DAACD8D1CD7}" destId="{4540CE78-4E75-4FE2-8B34-3D634522202B}" srcOrd="0" destOrd="0" presId="urn:microsoft.com/office/officeart/2005/8/layout/process4"/>
    <dgm:cxn modelId="{1F2F221F-BE8A-4306-9CBC-D96665EC513A}" srcId="{82339310-F60F-408C-A94B-EC68EC458A57}" destId="{E0B6F3F8-E802-4147-A53A-FC9C363775BA}" srcOrd="0" destOrd="0" parTransId="{A00E2989-A539-48E5-9113-AAC7B20967DB}" sibTransId="{95DA53DA-E62D-4FB0-B26E-24024B975BDD}"/>
    <dgm:cxn modelId="{B0295CAC-8675-422C-BE69-4D5124C62346}" type="presOf" srcId="{2DB7ECBB-7F67-4A94-869A-FAA768D68A82}" destId="{5E183CEF-1FBE-4030-A185-57CD6E618EE3}" srcOrd="1" destOrd="0" presId="urn:microsoft.com/office/officeart/2005/8/layout/process4"/>
    <dgm:cxn modelId="{C493D33D-7BF1-467D-8A1E-19B0AD9F3210}" srcId="{8600DD80-860E-4152-99AB-25BEDE0A8DA7}" destId="{8842C41F-582B-43BF-B65F-1DAACD8D1CD7}" srcOrd="0" destOrd="0" parTransId="{6083C71C-FE48-4A82-B44A-CF224A773CA5}" sibTransId="{7F5B8D2F-7C6E-428F-9E59-178E4C3FCF92}"/>
    <dgm:cxn modelId="{050730E7-0CB1-48A0-A817-546C865EC6E0}" type="presOf" srcId="{8600DD80-860E-4152-99AB-25BEDE0A8DA7}" destId="{7290FD5C-A611-4C04-9FFB-CA7B2B6C312F}" srcOrd="0" destOrd="0" presId="urn:microsoft.com/office/officeart/2005/8/layout/process4"/>
    <dgm:cxn modelId="{68BDB861-C265-4072-9625-475D49B066F9}" type="presOf" srcId="{82339310-F60F-408C-A94B-EC68EC458A57}" destId="{A108CE39-975B-400A-A006-B910449D32D1}" srcOrd="1" destOrd="0" presId="urn:microsoft.com/office/officeart/2005/8/layout/process4"/>
    <dgm:cxn modelId="{CBCCAF7D-C18C-47C9-8B78-71A587E1B6CF}" type="presOf" srcId="{2D8D919B-541D-45B3-A2D4-8CD526AE8AA9}" destId="{06D1CDED-8BBF-41DB-9FB2-604F505A0ADE}" srcOrd="0" destOrd="0" presId="urn:microsoft.com/office/officeart/2005/8/layout/process4"/>
    <dgm:cxn modelId="{BF2D05EF-029A-40F5-B0C5-DDD78C5F19C6}" type="presOf" srcId="{E0B6F3F8-E802-4147-A53A-FC9C363775BA}" destId="{C9D605B2-EA31-4888-9AFE-9B0A358B4CD4}" srcOrd="0" destOrd="0" presId="urn:microsoft.com/office/officeart/2005/8/layout/process4"/>
    <dgm:cxn modelId="{EFB055A6-CF09-46FD-8E45-A1D556081724}" type="presParOf" srcId="{7290FD5C-A611-4C04-9FFB-CA7B2B6C312F}" destId="{C262255C-95E5-4F9A-AEFE-0146D2991085}" srcOrd="0" destOrd="0" presId="urn:microsoft.com/office/officeart/2005/8/layout/process4"/>
    <dgm:cxn modelId="{37347035-7CB5-4C6E-9DDC-354399583723}" type="presParOf" srcId="{C262255C-95E5-4F9A-AEFE-0146D2991085}" destId="{5A6DC845-1EE2-4345-89FA-5995A49EBB78}" srcOrd="0" destOrd="0" presId="urn:microsoft.com/office/officeart/2005/8/layout/process4"/>
    <dgm:cxn modelId="{72E54AC0-4D5F-4CC1-9536-C127D14B90B5}" type="presParOf" srcId="{7290FD5C-A611-4C04-9FFB-CA7B2B6C312F}" destId="{A5404175-2815-43A2-BB3A-5E46FD39BD94}" srcOrd="1" destOrd="0" presId="urn:microsoft.com/office/officeart/2005/8/layout/process4"/>
    <dgm:cxn modelId="{9FC0B012-0050-4342-8F07-111D2B315889}" type="presParOf" srcId="{7290FD5C-A611-4C04-9FFB-CA7B2B6C312F}" destId="{161AF42D-7F26-4ED5-B8CA-F8CE5D2FF92D}" srcOrd="2" destOrd="0" presId="urn:microsoft.com/office/officeart/2005/8/layout/process4"/>
    <dgm:cxn modelId="{8F2E802F-FDF4-42AF-B237-31884DA65D7B}" type="presParOf" srcId="{161AF42D-7F26-4ED5-B8CA-F8CE5D2FF92D}" destId="{5A6525CD-0A80-4E1E-AEE2-DB5AB0AEEB1F}" srcOrd="0" destOrd="0" presId="urn:microsoft.com/office/officeart/2005/8/layout/process4"/>
    <dgm:cxn modelId="{5DADDC88-68D7-4D4D-81DD-608E775530EE}" type="presParOf" srcId="{161AF42D-7F26-4ED5-B8CA-F8CE5D2FF92D}" destId="{5E183CEF-1FBE-4030-A185-57CD6E618EE3}" srcOrd="1" destOrd="0" presId="urn:microsoft.com/office/officeart/2005/8/layout/process4"/>
    <dgm:cxn modelId="{EADD16CF-0430-47D2-824D-3B48E1DB72CA}" type="presParOf" srcId="{161AF42D-7F26-4ED5-B8CA-F8CE5D2FF92D}" destId="{F96C844F-CC99-49DF-96EC-3EA3E340F001}" srcOrd="2" destOrd="0" presId="urn:microsoft.com/office/officeart/2005/8/layout/process4"/>
    <dgm:cxn modelId="{89F8B3C0-5AF9-46D9-82B6-B929A755D3A6}" type="presParOf" srcId="{F96C844F-CC99-49DF-96EC-3EA3E340F001}" destId="{06D1CDED-8BBF-41DB-9FB2-604F505A0ADE}" srcOrd="0" destOrd="0" presId="urn:microsoft.com/office/officeart/2005/8/layout/process4"/>
    <dgm:cxn modelId="{9A20D0AD-DCE5-4514-99FD-6E06254BE78E}" type="presParOf" srcId="{7290FD5C-A611-4C04-9FFB-CA7B2B6C312F}" destId="{CEBA2439-6D34-4D7A-850B-FD6CBDEB6F6A}" srcOrd="3" destOrd="0" presId="urn:microsoft.com/office/officeart/2005/8/layout/process4"/>
    <dgm:cxn modelId="{4EAE005C-4709-4305-861D-B379595F1C6D}" type="presParOf" srcId="{7290FD5C-A611-4C04-9FFB-CA7B2B6C312F}" destId="{87C7818B-AC1D-4188-B833-B284D4603A2E}" srcOrd="4" destOrd="0" presId="urn:microsoft.com/office/officeart/2005/8/layout/process4"/>
    <dgm:cxn modelId="{1156B89E-8FD9-4D8A-9F74-E255D33A1930}" type="presParOf" srcId="{87C7818B-AC1D-4188-B833-B284D4603A2E}" destId="{7A6E3DB3-F96C-4083-A919-ABC27557F299}" srcOrd="0" destOrd="0" presId="urn:microsoft.com/office/officeart/2005/8/layout/process4"/>
    <dgm:cxn modelId="{67D6FDDC-40E7-4765-8ABC-CCDE64F31109}" type="presParOf" srcId="{87C7818B-AC1D-4188-B833-B284D4603A2E}" destId="{A108CE39-975B-400A-A006-B910449D32D1}" srcOrd="1" destOrd="0" presId="urn:microsoft.com/office/officeart/2005/8/layout/process4"/>
    <dgm:cxn modelId="{4054CF30-A264-454E-9151-DA4C0C71BF8A}" type="presParOf" srcId="{87C7818B-AC1D-4188-B833-B284D4603A2E}" destId="{09B624F6-0D4C-45BE-9F61-C4B5AFBF8F4F}" srcOrd="2" destOrd="0" presId="urn:microsoft.com/office/officeart/2005/8/layout/process4"/>
    <dgm:cxn modelId="{F434AA8B-1F21-4E01-9FB7-6F327F3B11C3}" type="presParOf" srcId="{09B624F6-0D4C-45BE-9F61-C4B5AFBF8F4F}" destId="{C9D605B2-EA31-4888-9AFE-9B0A358B4CD4}" srcOrd="0" destOrd="0" presId="urn:microsoft.com/office/officeart/2005/8/layout/process4"/>
    <dgm:cxn modelId="{D4A51ECC-82FA-448B-9A7D-C2EC3469B921}" type="presParOf" srcId="{7290FD5C-A611-4C04-9FFB-CA7B2B6C312F}" destId="{193DF4FD-B029-423D-AB7A-8FABE9943107}" srcOrd="5" destOrd="0" presId="urn:microsoft.com/office/officeart/2005/8/layout/process4"/>
    <dgm:cxn modelId="{53BA563B-8DCE-4749-BBFC-5DFA624FFC56}" type="presParOf" srcId="{7290FD5C-A611-4C04-9FFB-CA7B2B6C312F}" destId="{4871A629-80B8-4A0F-AA3E-A56864DB4945}" srcOrd="6" destOrd="0" presId="urn:microsoft.com/office/officeart/2005/8/layout/process4"/>
    <dgm:cxn modelId="{8C3665F5-DD09-4A9A-9737-2DD0CB8B1412}" type="presParOf" srcId="{4871A629-80B8-4A0F-AA3E-A56864DB4945}" destId="{4540CE78-4E75-4FE2-8B34-3D634522202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6DC845-1EE2-4345-89FA-5995A49EBB78}">
      <dsp:nvSpPr>
        <dsp:cNvPr id="0" name=""/>
        <dsp:cNvSpPr/>
      </dsp:nvSpPr>
      <dsp:spPr>
        <a:xfrm>
          <a:off x="0" y="3211106"/>
          <a:ext cx="7794253" cy="702511"/>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cs-CZ" sz="1300" kern="1200" dirty="0"/>
            <a:t>Závěrečné ověření</a:t>
          </a:r>
        </a:p>
      </dsp:txBody>
      <dsp:txXfrm>
        <a:off x="0" y="3211106"/>
        <a:ext cx="7794253" cy="702511"/>
      </dsp:txXfrm>
    </dsp:sp>
    <dsp:sp modelId="{5E183CEF-1FBE-4030-A185-57CD6E618EE3}">
      <dsp:nvSpPr>
        <dsp:cNvPr id="0" name=""/>
        <dsp:cNvSpPr/>
      </dsp:nvSpPr>
      <dsp:spPr>
        <a:xfrm rot="10800000">
          <a:off x="0" y="2141181"/>
          <a:ext cx="7794253" cy="1080462"/>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cs-CZ" sz="1300" kern="1200" dirty="0"/>
            <a:t>Výběr projektů</a:t>
          </a:r>
        </a:p>
      </dsp:txBody>
      <dsp:txXfrm rot="-10800000">
        <a:off x="0" y="2141181"/>
        <a:ext cx="7794253" cy="379242"/>
      </dsp:txXfrm>
    </dsp:sp>
    <dsp:sp modelId="{06D1CDED-8BBF-41DB-9FB2-604F505A0ADE}">
      <dsp:nvSpPr>
        <dsp:cNvPr id="0" name=""/>
        <dsp:cNvSpPr/>
      </dsp:nvSpPr>
      <dsp:spPr>
        <a:xfrm>
          <a:off x="0" y="2520423"/>
          <a:ext cx="7794253" cy="32305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cs-CZ" sz="1900" kern="1200" dirty="0"/>
            <a:t>Dle alokace a bodů</a:t>
          </a:r>
        </a:p>
      </dsp:txBody>
      <dsp:txXfrm>
        <a:off x="0" y="2520423"/>
        <a:ext cx="7794253" cy="323058"/>
      </dsp:txXfrm>
    </dsp:sp>
    <dsp:sp modelId="{A108CE39-975B-400A-A006-B910449D32D1}">
      <dsp:nvSpPr>
        <dsp:cNvPr id="0" name=""/>
        <dsp:cNvSpPr/>
      </dsp:nvSpPr>
      <dsp:spPr>
        <a:xfrm rot="10800000">
          <a:off x="0" y="1071256"/>
          <a:ext cx="7794253" cy="1080462"/>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cs-CZ" sz="1300" kern="1200" dirty="0"/>
            <a:t>Věcné hodnocení</a:t>
          </a:r>
        </a:p>
      </dsp:txBody>
      <dsp:txXfrm rot="-10800000">
        <a:off x="0" y="1071256"/>
        <a:ext cx="7794253" cy="379242"/>
      </dsp:txXfrm>
    </dsp:sp>
    <dsp:sp modelId="{C9D605B2-EA31-4888-9AFE-9B0A358B4CD4}">
      <dsp:nvSpPr>
        <dsp:cNvPr id="0" name=""/>
        <dsp:cNvSpPr/>
      </dsp:nvSpPr>
      <dsp:spPr>
        <a:xfrm>
          <a:off x="0" y="1450498"/>
          <a:ext cx="7794253" cy="32305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cs-CZ" sz="1900" kern="1200" dirty="0"/>
            <a:t>Min počet bodů 50</a:t>
          </a:r>
        </a:p>
      </dsp:txBody>
      <dsp:txXfrm>
        <a:off x="0" y="1450498"/>
        <a:ext cx="7794253" cy="323058"/>
      </dsp:txXfrm>
    </dsp:sp>
    <dsp:sp modelId="{4540CE78-4E75-4FE2-8B34-3D634522202B}">
      <dsp:nvSpPr>
        <dsp:cNvPr id="0" name=""/>
        <dsp:cNvSpPr/>
      </dsp:nvSpPr>
      <dsp:spPr>
        <a:xfrm rot="10800000">
          <a:off x="0" y="1330"/>
          <a:ext cx="7794253" cy="1080462"/>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cs-CZ" sz="1300" kern="1200" dirty="0"/>
            <a:t>Formální náležitostí a přijatelnost</a:t>
          </a:r>
        </a:p>
      </dsp:txBody>
      <dsp:txXfrm rot="10800000">
        <a:off x="0" y="1330"/>
        <a:ext cx="7794253" cy="7020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0F838C8-DDE3-416C-8D96-B17DB27981F3}" type="datetimeFigureOut">
              <a:rPr lang="cs-CZ" smtClean="0"/>
              <a:pPr/>
              <a:t>10.3.2020</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0BB40A2-CA55-434D-AC0F-0AE141699B4D}" type="slidenum">
              <a:rPr lang="cs-CZ" smtClean="0"/>
              <a:pPr/>
              <a:t>‹#›</a:t>
            </a:fld>
            <a:endParaRPr lang="cs-CZ"/>
          </a:p>
        </p:txBody>
      </p:sp>
    </p:spTree>
    <p:extLst>
      <p:ext uri="{BB962C8B-B14F-4D97-AF65-F5344CB8AC3E}">
        <p14:creationId xmlns:p14="http://schemas.microsoft.com/office/powerpoint/2010/main" val="434924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10.3.2020</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dirty="0"/>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a:t>
            </a:fld>
            <a:endParaRPr lang="cs-CZ" dirty="0"/>
          </a:p>
        </p:txBody>
      </p:sp>
    </p:spTree>
    <p:extLst>
      <p:ext uri="{BB962C8B-B14F-4D97-AF65-F5344CB8AC3E}">
        <p14:creationId xmlns:p14="http://schemas.microsoft.com/office/powerpoint/2010/main" val="2671134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22</a:t>
            </a:fld>
            <a:endParaRPr lang="cs-CZ"/>
          </a:p>
        </p:txBody>
      </p:sp>
    </p:spTree>
    <p:extLst>
      <p:ext uri="{BB962C8B-B14F-4D97-AF65-F5344CB8AC3E}">
        <p14:creationId xmlns:p14="http://schemas.microsoft.com/office/powerpoint/2010/main" val="36774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23</a:t>
            </a:fld>
            <a:endParaRPr lang="cs-CZ"/>
          </a:p>
        </p:txBody>
      </p:sp>
    </p:spTree>
    <p:extLst>
      <p:ext uri="{BB962C8B-B14F-4D97-AF65-F5344CB8AC3E}">
        <p14:creationId xmlns:p14="http://schemas.microsoft.com/office/powerpoint/2010/main" val="595878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24</a:t>
            </a:fld>
            <a:endParaRPr lang="cs-CZ"/>
          </a:p>
        </p:txBody>
      </p:sp>
    </p:spTree>
    <p:extLst>
      <p:ext uri="{BB962C8B-B14F-4D97-AF65-F5344CB8AC3E}">
        <p14:creationId xmlns:p14="http://schemas.microsoft.com/office/powerpoint/2010/main" val="1879548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25</a:t>
            </a:fld>
            <a:endParaRPr lang="cs-CZ"/>
          </a:p>
        </p:txBody>
      </p:sp>
    </p:spTree>
    <p:extLst>
      <p:ext uri="{BB962C8B-B14F-4D97-AF65-F5344CB8AC3E}">
        <p14:creationId xmlns:p14="http://schemas.microsoft.com/office/powerpoint/2010/main" val="2560018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26</a:t>
            </a:fld>
            <a:endParaRPr lang="cs-CZ"/>
          </a:p>
        </p:txBody>
      </p:sp>
    </p:spTree>
    <p:extLst>
      <p:ext uri="{BB962C8B-B14F-4D97-AF65-F5344CB8AC3E}">
        <p14:creationId xmlns:p14="http://schemas.microsoft.com/office/powerpoint/2010/main" val="2560018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27</a:t>
            </a:fld>
            <a:endParaRPr lang="cs-CZ"/>
          </a:p>
        </p:txBody>
      </p:sp>
    </p:spTree>
    <p:extLst>
      <p:ext uri="{BB962C8B-B14F-4D97-AF65-F5344CB8AC3E}">
        <p14:creationId xmlns:p14="http://schemas.microsoft.com/office/powerpoint/2010/main" val="3063299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28</a:t>
            </a:fld>
            <a:endParaRPr lang="cs-CZ"/>
          </a:p>
        </p:txBody>
      </p:sp>
    </p:spTree>
    <p:extLst>
      <p:ext uri="{BB962C8B-B14F-4D97-AF65-F5344CB8AC3E}">
        <p14:creationId xmlns:p14="http://schemas.microsoft.com/office/powerpoint/2010/main" val="799717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29</a:t>
            </a:fld>
            <a:endParaRPr lang="cs-CZ"/>
          </a:p>
        </p:txBody>
      </p:sp>
    </p:spTree>
    <p:extLst>
      <p:ext uri="{BB962C8B-B14F-4D97-AF65-F5344CB8AC3E}">
        <p14:creationId xmlns:p14="http://schemas.microsoft.com/office/powerpoint/2010/main" val="29265311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4267"/>
            <a:endParaRPr lang="cs-CZ" b="0"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30</a:t>
            </a:fld>
            <a:endParaRPr lang="cs-CZ"/>
          </a:p>
        </p:txBody>
      </p:sp>
    </p:spTree>
    <p:extLst>
      <p:ext uri="{BB962C8B-B14F-4D97-AF65-F5344CB8AC3E}">
        <p14:creationId xmlns:p14="http://schemas.microsoft.com/office/powerpoint/2010/main" val="3673677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31</a:t>
            </a:fld>
            <a:endParaRPr lang="cs-CZ"/>
          </a:p>
        </p:txBody>
      </p:sp>
    </p:spTree>
    <p:extLst>
      <p:ext uri="{BB962C8B-B14F-4D97-AF65-F5344CB8AC3E}">
        <p14:creationId xmlns:p14="http://schemas.microsoft.com/office/powerpoint/2010/main" val="2491622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hangingPunct="0"/>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a:t>
            </a:fld>
            <a:endParaRPr lang="cs-CZ" dirty="0"/>
          </a:p>
        </p:txBody>
      </p:sp>
    </p:spTree>
    <p:extLst>
      <p:ext uri="{BB962C8B-B14F-4D97-AF65-F5344CB8AC3E}">
        <p14:creationId xmlns:p14="http://schemas.microsoft.com/office/powerpoint/2010/main" val="3513611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32</a:t>
            </a:fld>
            <a:endParaRPr lang="cs-CZ"/>
          </a:p>
        </p:txBody>
      </p:sp>
    </p:spTree>
    <p:extLst>
      <p:ext uri="{BB962C8B-B14F-4D97-AF65-F5344CB8AC3E}">
        <p14:creationId xmlns:p14="http://schemas.microsoft.com/office/powerpoint/2010/main" val="35817975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Font typeface="Wingdings" panose="05000000000000000000" pitchFamily="2" charset="2"/>
              <a:buNone/>
            </a:pP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33</a:t>
            </a:fld>
            <a:endParaRPr lang="cs-CZ">
              <a:solidFill>
                <a:prstClr val="black"/>
              </a:solidFill>
            </a:endParaRPr>
          </a:p>
        </p:txBody>
      </p:sp>
    </p:spTree>
    <p:extLst>
      <p:ext uri="{BB962C8B-B14F-4D97-AF65-F5344CB8AC3E}">
        <p14:creationId xmlns:p14="http://schemas.microsoft.com/office/powerpoint/2010/main" val="2926531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Jedná se o rekvalifikace pečujících osob. Z projektu musí být zřejmé jejich uplatnění na trhu práce. Např. zapojením partnera bez finančního příspěvku, který je po rekvalifikaci zaměstná, tzn. musí být vazba na deklarovaná pracovní místa. Nelze vytvořit projekt pouze na vzdělávání pečujících osob bez jejich dalšího uplatnění na pracovním trhu </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dirty="0"/>
          </a:p>
        </p:txBody>
      </p:sp>
    </p:spTree>
    <p:extLst>
      <p:ext uri="{BB962C8B-B14F-4D97-AF65-F5344CB8AC3E}">
        <p14:creationId xmlns:p14="http://schemas.microsoft.com/office/powerpoint/2010/main" val="64130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11</a:t>
            </a:fld>
            <a:endParaRPr lang="cs-CZ"/>
          </a:p>
        </p:txBody>
      </p:sp>
    </p:spTree>
    <p:extLst>
      <p:ext uri="{BB962C8B-B14F-4D97-AF65-F5344CB8AC3E}">
        <p14:creationId xmlns:p14="http://schemas.microsoft.com/office/powerpoint/2010/main" val="2330515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9A8902-F466-4DA1-830C-E0FE69F14168}" type="slidenum">
              <a:rPr lang="cs-CZ" smtClean="0"/>
              <a:t>12</a:t>
            </a:fld>
            <a:endParaRPr lang="cs-CZ"/>
          </a:p>
        </p:txBody>
      </p:sp>
    </p:spTree>
    <p:extLst>
      <p:ext uri="{BB962C8B-B14F-4D97-AF65-F5344CB8AC3E}">
        <p14:creationId xmlns:p14="http://schemas.microsoft.com/office/powerpoint/2010/main" val="255709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17</a:t>
            </a:fld>
            <a:endParaRPr lang="cs-CZ"/>
          </a:p>
        </p:txBody>
      </p:sp>
    </p:spTree>
    <p:extLst>
      <p:ext uri="{BB962C8B-B14F-4D97-AF65-F5344CB8AC3E}">
        <p14:creationId xmlns:p14="http://schemas.microsoft.com/office/powerpoint/2010/main" val="1600675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18</a:t>
            </a:fld>
            <a:endParaRPr lang="cs-CZ"/>
          </a:p>
        </p:txBody>
      </p:sp>
    </p:spTree>
    <p:extLst>
      <p:ext uri="{BB962C8B-B14F-4D97-AF65-F5344CB8AC3E}">
        <p14:creationId xmlns:p14="http://schemas.microsoft.com/office/powerpoint/2010/main" val="160067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altLang="cs-CZ" dirty="0"/>
              <a:t>výdaje na odměny (příjemce podpory</a:t>
            </a:r>
            <a:r>
              <a:rPr lang="cs-CZ" altLang="cs-CZ" baseline="0" dirty="0"/>
              <a:t> nebo </a:t>
            </a:r>
            <a:r>
              <a:rPr lang="cs-CZ" altLang="cs-CZ" dirty="0"/>
              <a:t>partner s finančním příspěvkem,</a:t>
            </a:r>
            <a:r>
              <a:rPr lang="cs-CZ" altLang="cs-CZ" baseline="0" dirty="0"/>
              <a:t> který je OSVČ</a:t>
            </a:r>
            <a:r>
              <a:rPr lang="cs-CZ" altLang="cs-CZ" dirty="0"/>
              <a:t>)</a:t>
            </a:r>
          </a:p>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2824429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a:p>
        </p:txBody>
      </p:sp>
    </p:spTree>
    <p:extLst>
      <p:ext uri="{BB962C8B-B14F-4D97-AF65-F5344CB8AC3E}">
        <p14:creationId xmlns:p14="http://schemas.microsoft.com/office/powerpoint/2010/main" val="2824429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latin typeface="Times New Roman" panose="02020603050405020304" pitchFamily="18" charset="0"/>
              <a:cs typeface="Times New Roman" panose="02020603050405020304" pitchFamily="18" charset="0"/>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21</a:t>
            </a:fld>
            <a:endParaRPr lang="cs-CZ"/>
          </a:p>
        </p:txBody>
      </p:sp>
    </p:spTree>
    <p:extLst>
      <p:ext uri="{BB962C8B-B14F-4D97-AF65-F5344CB8AC3E}">
        <p14:creationId xmlns:p14="http://schemas.microsoft.com/office/powerpoint/2010/main" val="2824429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69550994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3351507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cs-CZ" smtClean="0"/>
              <a:t>Kliknutím lze upravit styl.</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9107583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716825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20292335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3369454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4783558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cs-CZ" smtClean="0"/>
              <a:t>Kliknutím lze upravit styl.</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38518613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cs-CZ" smtClean="0"/>
              <a:t>Kliknutím lze upravit styl.</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2914357" y="6041361"/>
            <a:ext cx="732659" cy="365125"/>
          </a:xfrm>
        </p:spPr>
        <p:txBody>
          <a:bodyPr/>
          <a:lstStyle/>
          <a:p>
            <a:endParaRPr lang="cs-CZ" dirty="0"/>
          </a:p>
        </p:txBody>
      </p:sp>
      <p:sp>
        <p:nvSpPr>
          <p:cNvPr id="6" name="Footer Placeholder 5"/>
          <p:cNvSpPr>
            <a:spLocks noGrp="1"/>
          </p:cNvSpPr>
          <p:nvPr>
            <p:ph type="ftr" sz="quarter" idx="11"/>
          </p:nvPr>
        </p:nvSpPr>
        <p:spPr>
          <a:xfrm>
            <a:off x="442797" y="6041361"/>
            <a:ext cx="2471560" cy="365125"/>
          </a:xfrm>
        </p:spPr>
        <p:txBody>
          <a:bodyPr/>
          <a:lstStyle/>
          <a:p>
            <a:endParaRPr lang="cs-CZ" dirty="0"/>
          </a:p>
        </p:txBody>
      </p:sp>
      <p:sp>
        <p:nvSpPr>
          <p:cNvPr id="7" name="Slide Number Placeholder 6"/>
          <p:cNvSpPr>
            <a:spLocks noGrp="1"/>
          </p:cNvSpPr>
          <p:nvPr>
            <p:ph type="sldNum" sz="quarter" idx="12"/>
          </p:nvPr>
        </p:nvSpPr>
        <p:spPr>
          <a:xfrm>
            <a:off x="3647017" y="5915887"/>
            <a:ext cx="796616" cy="490599"/>
          </a:xfrm>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81444752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cs-CZ" smtClean="0"/>
              <a:t>Kliknutím lze upravit styl.</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29370699"/>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cs-CZ" smtClean="0"/>
              <a:t>Kliknutím lze upravit styl.</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12758464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cs-CZ" smtClean="0"/>
              <a:t>Kliknutím lze upravit styl.</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cs-CZ" smtClean="0"/>
              <a:t>Kliknutím lze upravit styly předlohy textu.</a:t>
            </a:r>
          </a:p>
        </p:txBody>
      </p:sp>
      <p:sp>
        <p:nvSpPr>
          <p:cNvPr id="2" name="Date Placeholder 1"/>
          <p:cNvSpPr>
            <a:spLocks noGrp="1"/>
          </p:cNvSpPr>
          <p:nvPr>
            <p:ph type="dt" sz="half" idx="10"/>
          </p:nvPr>
        </p:nvSpPr>
        <p:spPr/>
        <p:txBody>
          <a:bodyPr/>
          <a:lstStyle/>
          <a:p>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72711632"/>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8385490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69460218"/>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3082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299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2031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4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66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cs-CZ" smtClean="0"/>
              <a:t>Kliknutím lze upravit styl.</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cs-CZ"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endParaRPr lang="cs-CZ"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80196122"/>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mpsv.cz/ISPV.php"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esfcr.cz/obvykle-ceny-a-mzdy-platy"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www.esfcr.cz/file/9003/"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schemeClr>
        </a:solidFill>
        <a:effectLst/>
      </p:bgPr>
    </p:bg>
    <p:spTree>
      <p:nvGrpSpPr>
        <p:cNvPr id="1" name=""/>
        <p:cNvGrpSpPr/>
        <p:nvPr/>
      </p:nvGrpSpPr>
      <p:grpSpPr>
        <a:xfrm>
          <a:off x="0" y="0"/>
          <a:ext cx="0" cy="0"/>
          <a:chOff x="0" y="0"/>
          <a:chExt cx="0" cy="0"/>
        </a:xfrm>
      </p:grpSpPr>
      <p:sp>
        <p:nvSpPr>
          <p:cNvPr id="5" name="Nadpis 4"/>
          <p:cNvSpPr>
            <a:spLocks noGrp="1"/>
          </p:cNvSpPr>
          <p:nvPr>
            <p:ph type="title"/>
          </p:nvPr>
        </p:nvSpPr>
        <p:spPr>
          <a:xfrm>
            <a:off x="1763688" y="1844824"/>
            <a:ext cx="6696744" cy="1224000"/>
          </a:xfrm>
        </p:spPr>
        <p:txBody>
          <a:bodyPr/>
          <a:lstStyle/>
          <a:p>
            <a:r>
              <a:rPr lang="cs-CZ" dirty="0"/>
              <a:t>seminář</a:t>
            </a:r>
            <a:br>
              <a:rPr lang="cs-CZ" dirty="0"/>
            </a:br>
            <a:r>
              <a:rPr lang="cs-CZ" dirty="0"/>
              <a:t>pro žadatele</a:t>
            </a:r>
          </a:p>
        </p:txBody>
      </p:sp>
      <p:sp>
        <p:nvSpPr>
          <p:cNvPr id="6" name="Zástupný symbol pro text 5"/>
          <p:cNvSpPr>
            <a:spLocks noGrp="1"/>
          </p:cNvSpPr>
          <p:nvPr>
            <p:ph type="body" sz="quarter" idx="13"/>
          </p:nvPr>
        </p:nvSpPr>
        <p:spPr>
          <a:xfrm>
            <a:off x="1763688" y="4005064"/>
            <a:ext cx="7272000" cy="540000"/>
          </a:xfrm>
        </p:spPr>
        <p:txBody>
          <a:bodyPr>
            <a:normAutofit fontScale="70000" lnSpcReduction="20000"/>
          </a:bodyPr>
          <a:lstStyle/>
          <a:p>
            <a:pPr lvl="0"/>
            <a:r>
              <a:rPr lang="cs-CZ" b="1" dirty="0"/>
              <a:t>Výzva RÝMAŘOVSKO, o.p.s. OPZ </a:t>
            </a:r>
            <a:endParaRPr lang="cs-CZ" dirty="0"/>
          </a:p>
          <a:p>
            <a:r>
              <a:rPr lang="cs-CZ" b="1" dirty="0"/>
              <a:t>Prorodinná opatření </a:t>
            </a:r>
            <a:endParaRPr lang="cs-CZ" dirty="0"/>
          </a:p>
        </p:txBody>
      </p:sp>
      <p:sp>
        <p:nvSpPr>
          <p:cNvPr id="7" name="Zástupný symbol pro text 6"/>
          <p:cNvSpPr>
            <a:spLocks noGrp="1"/>
          </p:cNvSpPr>
          <p:nvPr>
            <p:ph type="body" sz="quarter" idx="14"/>
          </p:nvPr>
        </p:nvSpPr>
        <p:spPr>
          <a:xfrm>
            <a:off x="1691680" y="5229200"/>
            <a:ext cx="7272000" cy="540000"/>
          </a:xfrm>
        </p:spPr>
        <p:txBody>
          <a:bodyPr>
            <a:normAutofit fontScale="70000" lnSpcReduction="20000"/>
          </a:bodyPr>
          <a:lstStyle/>
          <a:p>
            <a:r>
              <a:rPr lang="cs-CZ" dirty="0"/>
              <a:t> 11.11.2019 , Rýmařov</a:t>
            </a:r>
            <a:br>
              <a:rPr lang="cs-CZ" dirty="0"/>
            </a:br>
            <a:r>
              <a:rPr lang="cs-CZ" dirty="0"/>
              <a:t> </a:t>
            </a:r>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827584" y="2420888"/>
            <a:ext cx="540000" cy="540000"/>
          </a:xfrm>
        </p:spPr>
      </p:pic>
      <p:pic>
        <p:nvPicPr>
          <p:cNvPr id="9" name="Zástupný symbol pro obrázek 14"/>
          <p:cNvPicPr>
            <a:picLocks noGrp="1" noChangeAspect="1"/>
          </p:cNvPicPr>
          <p:nvPr>
            <p:ph type="pic" sz="quarter" idx="16"/>
          </p:nvPr>
        </p:nvPicPr>
        <p:blipFill>
          <a:blip r:embed="rId4" cstate="print">
            <a:extLst>
              <a:ext uri="{28A0092B-C50C-407E-A947-70E740481C1C}">
                <a14:useLocalDpi xmlns:a14="http://schemas.microsoft.com/office/drawing/2010/main" val="0"/>
              </a:ext>
            </a:extLst>
          </a:blip>
          <a:srcRect/>
          <a:stretch>
            <a:fillRect/>
          </a:stretch>
        </p:blipFill>
        <p:spPr>
          <a:xfrm>
            <a:off x="827584" y="4005064"/>
            <a:ext cx="540000" cy="540000"/>
          </a:xfrm>
        </p:spPr>
      </p:pic>
      <p:pic>
        <p:nvPicPr>
          <p:cNvPr id="16" name="Zástupný symbol pro obrázek 15"/>
          <p:cNvPicPr>
            <a:picLocks noGrp="1" noChangeAspect="1"/>
          </p:cNvPicPr>
          <p:nvPr>
            <p:ph type="pic" sz="quarter" idx="17"/>
          </p:nvPr>
        </p:nvPicPr>
        <p:blipFill>
          <a:blip r:embed="rId5" cstate="print">
            <a:extLst>
              <a:ext uri="{28A0092B-C50C-407E-A947-70E740481C1C}">
                <a14:useLocalDpi xmlns:a14="http://schemas.microsoft.com/office/drawing/2010/main" val="0"/>
              </a:ext>
            </a:extLst>
          </a:blip>
          <a:stretch>
            <a:fillRect/>
          </a:stretch>
        </p:blipFill>
        <p:spPr>
          <a:xfrm>
            <a:off x="827584" y="5229200"/>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podporované aktivity</a:t>
            </a:r>
          </a:p>
        </p:txBody>
      </p:sp>
      <p:sp>
        <p:nvSpPr>
          <p:cNvPr id="3" name="Zástupný symbol pro obsah 2"/>
          <p:cNvSpPr>
            <a:spLocks noGrp="1"/>
          </p:cNvSpPr>
          <p:nvPr>
            <p:ph idx="1"/>
          </p:nvPr>
        </p:nvSpPr>
        <p:spPr/>
        <p:txBody>
          <a:bodyPr/>
          <a:lstStyle/>
          <a:p>
            <a:r>
              <a:rPr lang="cs-CZ" dirty="0"/>
              <a:t>Viz příloha č. 2 – Popis podporovaných aktivit</a:t>
            </a:r>
          </a:p>
          <a:p>
            <a:pPr lvl="0"/>
            <a:r>
              <a:rPr lang="cs-CZ" b="1" dirty="0"/>
              <a:t>Zařízení péče o děti zajišťující péči o děti v době mimo školní vyučování (ranní či odpolední pobyt) </a:t>
            </a:r>
            <a:endParaRPr lang="cs-CZ" dirty="0"/>
          </a:p>
          <a:p>
            <a:r>
              <a:rPr lang="cs-CZ" dirty="0"/>
              <a:t>- pro žáky 1. stupně, 5 -15  dětí. </a:t>
            </a:r>
          </a:p>
          <a:p>
            <a:r>
              <a:rPr lang="cs-CZ" dirty="0"/>
              <a:t>Doplňují chybějící kapacitu družin a školních klubů</a:t>
            </a:r>
          </a:p>
          <a:p>
            <a:r>
              <a:rPr lang="cs-CZ" dirty="0"/>
              <a:t>Možnost realizace v prostorách </a:t>
            </a:r>
            <a:r>
              <a:rPr lang="cs-CZ" dirty="0" err="1"/>
              <a:t>šk</a:t>
            </a:r>
            <a:r>
              <a:rPr lang="cs-CZ" dirty="0"/>
              <a:t>. družiny</a:t>
            </a:r>
          </a:p>
          <a:p>
            <a:r>
              <a:rPr lang="cs-CZ" dirty="0"/>
              <a:t>Možnost doprovodů na kroužky a zájmové aktivity</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dotazy</a:t>
            </a:r>
          </a:p>
        </p:txBody>
      </p:sp>
      <p:sp>
        <p:nvSpPr>
          <p:cNvPr id="3" name="Zástupný symbol pro obsah 2"/>
          <p:cNvSpPr>
            <a:spLocks noGrp="1"/>
          </p:cNvSpPr>
          <p:nvPr>
            <p:ph idx="1"/>
          </p:nvPr>
        </p:nvSpPr>
        <p:spPr/>
        <p:txBody>
          <a:bodyPr>
            <a:normAutofit fontScale="92500" lnSpcReduction="10000"/>
          </a:bodyPr>
          <a:lstStyle/>
          <a:p>
            <a:pPr>
              <a:lnSpc>
                <a:spcPct val="100000"/>
              </a:lnSpc>
              <a:spcBef>
                <a:spcPts val="0"/>
              </a:spcBef>
              <a:spcAft>
                <a:spcPts val="0"/>
              </a:spcAft>
            </a:pPr>
            <a:r>
              <a:rPr lang="cs-CZ" sz="1600" b="1" dirty="0"/>
              <a:t>Dotaz:  </a:t>
            </a:r>
            <a:endParaRPr lang="cs-CZ" sz="1600" dirty="0"/>
          </a:p>
          <a:p>
            <a:pPr marL="0" indent="0">
              <a:lnSpc>
                <a:spcPct val="100000"/>
              </a:lnSpc>
              <a:spcBef>
                <a:spcPts val="0"/>
              </a:spcBef>
              <a:spcAft>
                <a:spcPts val="0"/>
              </a:spcAft>
              <a:buNone/>
            </a:pPr>
            <a:r>
              <a:rPr lang="cs-CZ" sz="1600" b="1" dirty="0"/>
              <a:t>Lze využívat zařízení zajišťující péči v době mimo školní vyučování také pro děti ze školek?</a:t>
            </a:r>
            <a:endParaRPr lang="cs-CZ" sz="1600" dirty="0"/>
          </a:p>
          <a:p>
            <a:pPr>
              <a:lnSpc>
                <a:spcPct val="100000"/>
              </a:lnSpc>
              <a:spcBef>
                <a:spcPts val="0"/>
              </a:spcBef>
              <a:spcAft>
                <a:spcPts val="0"/>
              </a:spcAft>
            </a:pPr>
            <a:r>
              <a:rPr lang="cs-CZ" sz="1600" b="1" dirty="0"/>
              <a:t>Odpověď: </a:t>
            </a:r>
            <a:endParaRPr lang="cs-CZ" sz="1600" dirty="0"/>
          </a:p>
          <a:p>
            <a:pPr marL="0" indent="0">
              <a:lnSpc>
                <a:spcPct val="100000"/>
              </a:lnSpc>
              <a:spcBef>
                <a:spcPts val="0"/>
              </a:spcBef>
              <a:spcAft>
                <a:spcPts val="0"/>
              </a:spcAft>
              <a:buNone/>
            </a:pPr>
            <a:r>
              <a:rPr lang="cs-CZ" sz="1600" dirty="0"/>
              <a:t>Nelze. Toto by bylo považováno za obcházení podmínek pro provoz dětských skupin – dětská skupina může být však provozována např. pouze odpoledne, tak aby vhodně navázala/doplnila provozní dobu školky. Podpora péče o děti mimo školní vyučování se vztahuje pouze na děti plnící povinnou školní docházku, a to pouze </a:t>
            </a:r>
            <a:br>
              <a:rPr lang="cs-CZ" sz="1600" dirty="0"/>
            </a:br>
            <a:r>
              <a:rPr lang="cs-CZ" sz="1600" dirty="0"/>
              <a:t>na prvním stupni. Pro předškolní děti jsou určeny dětské skupiny.</a:t>
            </a:r>
          </a:p>
          <a:p>
            <a:pPr marL="0" indent="0">
              <a:lnSpc>
                <a:spcPct val="100000"/>
              </a:lnSpc>
              <a:spcBef>
                <a:spcPts val="0"/>
              </a:spcBef>
              <a:spcAft>
                <a:spcPts val="0"/>
              </a:spcAft>
              <a:buNone/>
            </a:pPr>
            <a:endParaRPr lang="cs-CZ" sz="1600" dirty="0"/>
          </a:p>
          <a:p>
            <a:pPr>
              <a:lnSpc>
                <a:spcPct val="100000"/>
              </a:lnSpc>
              <a:spcBef>
                <a:spcPts val="0"/>
              </a:spcBef>
              <a:spcAft>
                <a:spcPts val="0"/>
              </a:spcAft>
            </a:pPr>
            <a:r>
              <a:rPr lang="cs-CZ" sz="1600" b="1" dirty="0"/>
              <a:t>Dotaz: </a:t>
            </a:r>
            <a:endParaRPr lang="cs-CZ" sz="1600" dirty="0"/>
          </a:p>
          <a:p>
            <a:pPr marL="0" indent="0">
              <a:lnSpc>
                <a:spcPct val="100000"/>
              </a:lnSpc>
              <a:spcBef>
                <a:spcPts val="0"/>
              </a:spcBef>
              <a:spcAft>
                <a:spcPts val="0"/>
              </a:spcAft>
              <a:buNone/>
            </a:pPr>
            <a:r>
              <a:rPr lang="cs-CZ" sz="1600" b="1" dirty="0"/>
              <a:t>Pokud bude nedostatečná kapacita školní družiny, je možné ji doplnit zařízením pečující o děti ve shodném čase?</a:t>
            </a:r>
            <a:endParaRPr lang="cs-CZ" sz="1600" dirty="0"/>
          </a:p>
          <a:p>
            <a:pPr>
              <a:lnSpc>
                <a:spcPct val="100000"/>
              </a:lnSpc>
              <a:spcBef>
                <a:spcPts val="0"/>
              </a:spcBef>
              <a:spcAft>
                <a:spcPts val="0"/>
              </a:spcAft>
            </a:pPr>
            <a:r>
              <a:rPr lang="cs-CZ" sz="1600" b="1" dirty="0"/>
              <a:t>Odpověď</a:t>
            </a:r>
            <a:r>
              <a:rPr lang="cs-CZ" sz="1600" dirty="0"/>
              <a:t>: </a:t>
            </a:r>
          </a:p>
          <a:p>
            <a:pPr marL="0" indent="0">
              <a:lnSpc>
                <a:spcPct val="100000"/>
              </a:lnSpc>
              <a:spcBef>
                <a:spcPts val="0"/>
              </a:spcBef>
              <a:spcAft>
                <a:spcPts val="0"/>
              </a:spcAft>
              <a:buNone/>
            </a:pPr>
            <a:r>
              <a:rPr lang="cs-CZ" sz="1600" dirty="0"/>
              <a:t>Kapacitu je možné doplnit zařízením pečujícím o děti, které bude mít otevřeno ve shodném čase.  </a:t>
            </a:r>
          </a:p>
          <a:p>
            <a:pPr>
              <a:lnSpc>
                <a:spcPct val="100000"/>
              </a:lnSpc>
              <a:spcBef>
                <a:spcPts val="0"/>
              </a:spcBef>
              <a:spcAft>
                <a:spcPts val="0"/>
              </a:spcAft>
            </a:pPr>
            <a:endParaRPr lang="cs-CZ" sz="1600" dirty="0"/>
          </a:p>
        </p:txBody>
      </p:sp>
    </p:spTree>
    <p:extLst>
      <p:ext uri="{BB962C8B-B14F-4D97-AF65-F5344CB8AC3E}">
        <p14:creationId xmlns:p14="http://schemas.microsoft.com/office/powerpoint/2010/main" val="344591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Nejčastější dotazy</a:t>
            </a:r>
          </a:p>
        </p:txBody>
      </p:sp>
      <p:sp>
        <p:nvSpPr>
          <p:cNvPr id="3" name="Zástupný symbol pro obsah 2"/>
          <p:cNvSpPr>
            <a:spLocks noGrp="1"/>
          </p:cNvSpPr>
          <p:nvPr>
            <p:ph idx="1"/>
          </p:nvPr>
        </p:nvSpPr>
        <p:spPr/>
        <p:txBody>
          <a:bodyPr>
            <a:normAutofit fontScale="92500" lnSpcReduction="10000"/>
          </a:bodyPr>
          <a:lstStyle/>
          <a:p>
            <a:pPr>
              <a:lnSpc>
                <a:spcPct val="100000"/>
              </a:lnSpc>
              <a:spcBef>
                <a:spcPts val="0"/>
              </a:spcBef>
              <a:spcAft>
                <a:spcPts val="0"/>
              </a:spcAft>
            </a:pPr>
            <a:r>
              <a:rPr lang="cs-CZ" sz="1600" b="1" dirty="0"/>
              <a:t>Dotaz:</a:t>
            </a:r>
            <a:endParaRPr lang="cs-CZ" sz="1600" dirty="0"/>
          </a:p>
          <a:p>
            <a:pPr marL="0" indent="0">
              <a:lnSpc>
                <a:spcPct val="100000"/>
              </a:lnSpc>
              <a:spcBef>
                <a:spcPts val="0"/>
              </a:spcBef>
              <a:spcAft>
                <a:spcPts val="0"/>
              </a:spcAft>
              <a:buNone/>
            </a:pPr>
            <a:r>
              <a:rPr lang="cs-CZ" sz="1600" b="1" dirty="0"/>
              <a:t>Je možné provozovat zařízení pečující o děti v prostorách školní družiny – tedy sdílet prostory se školní družinou </a:t>
            </a:r>
            <a:br>
              <a:rPr lang="cs-CZ" sz="1600" b="1" dirty="0"/>
            </a:br>
            <a:r>
              <a:rPr lang="cs-CZ" sz="1600" b="1" dirty="0"/>
              <a:t>a doplnit tak nevyhovující (krátkou) provozní dobu školní družiny?</a:t>
            </a:r>
            <a:endParaRPr lang="cs-CZ" sz="1600" dirty="0"/>
          </a:p>
          <a:p>
            <a:pPr>
              <a:lnSpc>
                <a:spcPct val="100000"/>
              </a:lnSpc>
              <a:spcBef>
                <a:spcPts val="0"/>
              </a:spcBef>
              <a:spcAft>
                <a:spcPts val="0"/>
              </a:spcAft>
            </a:pPr>
            <a:r>
              <a:rPr lang="cs-CZ" sz="1600" b="1" dirty="0"/>
              <a:t>Odpověď: </a:t>
            </a:r>
            <a:endParaRPr lang="cs-CZ" sz="1600" dirty="0"/>
          </a:p>
          <a:p>
            <a:pPr marL="0" indent="0">
              <a:lnSpc>
                <a:spcPct val="100000"/>
              </a:lnSpc>
              <a:spcBef>
                <a:spcPts val="0"/>
              </a:spcBef>
              <a:spcAft>
                <a:spcPts val="0"/>
              </a:spcAft>
              <a:buNone/>
            </a:pPr>
            <a:r>
              <a:rPr lang="cs-CZ" sz="1600" dirty="0"/>
              <a:t>Zařízení péče o děti je možné provozovat v prostorách školní družiny. Nesmí však docházet k překryvu otevírací doby. Zařízení může být ve shodných prostorách otevřeno např. brzy ráno a pozdě odpoledne (tedy před a po skončení otevírací doby školní družiny). Je možné využívat hračky, pomůcky a vybavení školní družiny. Podmínkou je časové a účetní „odlišení“ prostor.</a:t>
            </a:r>
          </a:p>
          <a:p>
            <a:pPr marL="0" indent="0">
              <a:lnSpc>
                <a:spcPct val="100000"/>
              </a:lnSpc>
              <a:spcBef>
                <a:spcPts val="0"/>
              </a:spcBef>
              <a:spcAft>
                <a:spcPts val="0"/>
              </a:spcAft>
              <a:buNone/>
            </a:pPr>
            <a:endParaRPr lang="cs-CZ" sz="1600" dirty="0"/>
          </a:p>
          <a:p>
            <a:pPr>
              <a:lnSpc>
                <a:spcPct val="100000"/>
              </a:lnSpc>
              <a:spcBef>
                <a:spcPts val="0"/>
              </a:spcBef>
              <a:spcAft>
                <a:spcPts val="0"/>
              </a:spcAft>
            </a:pPr>
            <a:r>
              <a:rPr lang="cs-CZ" sz="1600" b="1" dirty="0"/>
              <a:t>Dotaz: </a:t>
            </a:r>
            <a:endParaRPr lang="cs-CZ" sz="1600" dirty="0"/>
          </a:p>
          <a:p>
            <a:pPr marL="0" indent="0">
              <a:lnSpc>
                <a:spcPct val="100000"/>
              </a:lnSpc>
              <a:spcBef>
                <a:spcPts val="0"/>
              </a:spcBef>
              <a:spcAft>
                <a:spcPts val="0"/>
              </a:spcAft>
              <a:buNone/>
            </a:pPr>
            <a:r>
              <a:rPr lang="cs-CZ" sz="1600" b="1" dirty="0"/>
              <a:t>Může být zařízení pečující o děti otevřeno i pro žáky 4. a 5. tříd?</a:t>
            </a:r>
            <a:endParaRPr lang="cs-CZ" sz="1600" dirty="0"/>
          </a:p>
          <a:p>
            <a:pPr>
              <a:lnSpc>
                <a:spcPct val="100000"/>
              </a:lnSpc>
              <a:spcBef>
                <a:spcPts val="0"/>
              </a:spcBef>
              <a:spcAft>
                <a:spcPts val="0"/>
              </a:spcAft>
            </a:pPr>
            <a:r>
              <a:rPr lang="cs-CZ" sz="1600" b="1" dirty="0"/>
              <a:t>Odpověď</a:t>
            </a:r>
            <a:r>
              <a:rPr lang="cs-CZ" sz="1600" dirty="0"/>
              <a:t>: </a:t>
            </a:r>
          </a:p>
          <a:p>
            <a:pPr marL="0" indent="0">
              <a:lnSpc>
                <a:spcPct val="100000"/>
              </a:lnSpc>
              <a:spcBef>
                <a:spcPts val="0"/>
              </a:spcBef>
              <a:spcAft>
                <a:spcPts val="0"/>
              </a:spcAft>
              <a:buNone/>
            </a:pPr>
            <a:r>
              <a:rPr lang="cs-CZ" sz="1600" dirty="0"/>
              <a:t>Ano, může. Zařízení je určeno pro žáky 1. stupně ZŠ (tj. 1. – 5. třída, příp. i přípravné třídy, nulté ročníky).</a:t>
            </a:r>
          </a:p>
          <a:p>
            <a:endParaRPr lang="cs-CZ" sz="1600" dirty="0"/>
          </a:p>
        </p:txBody>
      </p:sp>
    </p:spTree>
    <p:extLst>
      <p:ext uri="{BB962C8B-B14F-4D97-AF65-F5344CB8AC3E}">
        <p14:creationId xmlns:p14="http://schemas.microsoft.com/office/powerpoint/2010/main" val="377124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podporované aktivity</a:t>
            </a:r>
          </a:p>
        </p:txBody>
      </p:sp>
      <p:sp>
        <p:nvSpPr>
          <p:cNvPr id="3" name="Zástupný symbol pro obsah 2"/>
          <p:cNvSpPr>
            <a:spLocks noGrp="1"/>
          </p:cNvSpPr>
          <p:nvPr>
            <p:ph idx="1"/>
          </p:nvPr>
        </p:nvSpPr>
        <p:spPr>
          <a:xfrm>
            <a:off x="395536" y="2086486"/>
            <a:ext cx="8064000" cy="4320000"/>
          </a:xfrm>
        </p:spPr>
        <p:txBody>
          <a:bodyPr/>
          <a:lstStyle/>
          <a:p>
            <a:r>
              <a:rPr lang="cs-CZ" b="1" dirty="0"/>
              <a:t>Příměstské tábory</a:t>
            </a:r>
          </a:p>
          <a:p>
            <a:r>
              <a:rPr lang="cs-CZ" u="sng" dirty="0"/>
              <a:t>může</a:t>
            </a:r>
            <a:r>
              <a:rPr lang="cs-CZ" dirty="0"/>
              <a:t> být realizován jako samostatný projekt a zároveň </a:t>
            </a:r>
            <a:r>
              <a:rPr lang="cs-CZ" u="sng" dirty="0"/>
              <a:t>nemůže</a:t>
            </a:r>
            <a:r>
              <a:rPr lang="cs-CZ" dirty="0"/>
              <a:t> být souběžně realizován v kombinaci s aktivitou </a:t>
            </a:r>
            <a:r>
              <a:rPr lang="cs-CZ" i="1" dirty="0"/>
              <a:t>„Doprovody na kroužky a zájmové aktivity“</a:t>
            </a:r>
          </a:p>
          <a:p>
            <a:r>
              <a:rPr lang="cs-CZ" u="sng" dirty="0"/>
              <a:t>nepobytové</a:t>
            </a:r>
            <a:r>
              <a:rPr lang="cs-CZ" dirty="0"/>
              <a:t> tábory</a:t>
            </a:r>
          </a:p>
          <a:p>
            <a:r>
              <a:rPr lang="cs-CZ" dirty="0"/>
              <a:t>péče o děti v době školních prázdnin</a:t>
            </a:r>
          </a:p>
          <a:p>
            <a:pPr lvl="0"/>
            <a:r>
              <a:rPr lang="cs-CZ" dirty="0"/>
              <a:t>doba konání tábora je omezena pouze na pracovní dny</a:t>
            </a:r>
          </a:p>
          <a:p>
            <a:pPr lvl="0"/>
            <a:r>
              <a:rPr lang="cs-CZ" dirty="0"/>
              <a:t>písemná smlouva mezi příjemcem a rodiči dítěte</a:t>
            </a:r>
          </a:p>
          <a:p>
            <a:pPr lvl="0"/>
            <a:r>
              <a:rPr lang="cs-CZ" dirty="0"/>
              <a:t>nutné vést denní evidenci přítomných dětí</a:t>
            </a:r>
          </a:p>
          <a:p>
            <a:pPr lvl="0"/>
            <a:r>
              <a:rPr lang="cs-CZ" dirty="0"/>
              <a:t>minimální kapacita příměstského tábora je </a:t>
            </a:r>
            <a:r>
              <a:rPr lang="cs-CZ" b="1" dirty="0"/>
              <a:t>10 dětí</a:t>
            </a:r>
          </a:p>
          <a:p>
            <a:r>
              <a:rPr lang="cs-CZ" dirty="0"/>
              <a:t>pozor na bagatelní podporu!</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podporované aktivity</a:t>
            </a:r>
          </a:p>
        </p:txBody>
      </p:sp>
      <p:sp>
        <p:nvSpPr>
          <p:cNvPr id="3" name="Zástupný symbol pro obsah 2"/>
          <p:cNvSpPr>
            <a:spLocks noGrp="1"/>
          </p:cNvSpPr>
          <p:nvPr>
            <p:ph idx="1"/>
          </p:nvPr>
        </p:nvSpPr>
        <p:spPr/>
        <p:txBody>
          <a:bodyPr/>
          <a:lstStyle/>
          <a:p>
            <a:r>
              <a:rPr lang="cs-CZ" dirty="0"/>
              <a:t>Cílovou skupinou jsou rodiče s dětmi</a:t>
            </a:r>
          </a:p>
          <a:p>
            <a:r>
              <a:rPr lang="cs-CZ" dirty="0"/>
              <a:t>U cílové skupiny rodičů dětí musí být zajištěna vazba na trh práce. Příjemce má pro každé dítě využívající služeb v rámci projektu </a:t>
            </a:r>
            <a:r>
              <a:rPr lang="cs-CZ" b="1" dirty="0"/>
              <a:t>písemně doloženo</a:t>
            </a:r>
            <a:r>
              <a:rPr lang="cs-CZ" dirty="0"/>
              <a:t>, že oba rodiče (resp. jiné osoby pečující o dítě ve společné domácnosti) splňují jedno z následujících kritérií: </a:t>
            </a:r>
          </a:p>
          <a:p>
            <a:r>
              <a:rPr lang="cs-CZ" dirty="0"/>
              <a:t>- jsou zaměstnaní, vykonávají podnikatelskou činnost, </a:t>
            </a:r>
          </a:p>
          <a:p>
            <a:r>
              <a:rPr lang="cs-CZ" dirty="0"/>
              <a:t>- v případě nezaměstnanosti si zaměstnání aktivně hledají, jsou zapojeni v procesu vzdělávání či rekvalifikace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nepodporované </a:t>
            </a:r>
            <a:r>
              <a:rPr lang="cs-CZ" dirty="0" err="1"/>
              <a:t>aktivty</a:t>
            </a:r>
            <a:endParaRPr lang="cs-CZ" dirty="0"/>
          </a:p>
        </p:txBody>
      </p:sp>
      <p:sp>
        <p:nvSpPr>
          <p:cNvPr id="3" name="Zástupný symbol pro obsah 2"/>
          <p:cNvSpPr>
            <a:spLocks noGrp="1"/>
          </p:cNvSpPr>
          <p:nvPr>
            <p:ph idx="1"/>
          </p:nvPr>
        </p:nvSpPr>
        <p:spPr>
          <a:xfrm>
            <a:off x="539998" y="2122796"/>
            <a:ext cx="8064000" cy="4320000"/>
          </a:xfrm>
        </p:spPr>
        <p:txBody>
          <a:bodyPr/>
          <a:lstStyle/>
          <a:p>
            <a:r>
              <a:rPr lang="cs-CZ" sz="1000" dirty="0"/>
              <a:t>Volnočasové aktivity </a:t>
            </a:r>
          </a:p>
          <a:p>
            <a:r>
              <a:rPr lang="cs-CZ" sz="1000" dirty="0"/>
              <a:t>PC/jazykové kurzy jako samostatný projekt </a:t>
            </a:r>
          </a:p>
          <a:p>
            <a:r>
              <a:rPr lang="cs-CZ" sz="1000" dirty="0"/>
              <a:t>Osvětová činnost/kampaně jako samostatný projekt </a:t>
            </a:r>
          </a:p>
          <a:p>
            <a:r>
              <a:rPr lang="cs-CZ" sz="1000" dirty="0"/>
              <a:t>Tvorba komplexních vzdělávacích programů včetně e-</a:t>
            </a:r>
            <a:r>
              <a:rPr lang="cs-CZ" sz="1000" dirty="0" err="1"/>
              <a:t>learningových</a:t>
            </a:r>
            <a:r>
              <a:rPr lang="cs-CZ" sz="1000" dirty="0"/>
              <a:t> kurzů </a:t>
            </a:r>
          </a:p>
          <a:p>
            <a:r>
              <a:rPr lang="cs-CZ" sz="1000" dirty="0"/>
              <a:t>Všeobecné psychologické poradenství, pokud nebude součástí komplexní poradenské práce s účastníkem projektu </a:t>
            </a:r>
          </a:p>
          <a:p>
            <a:r>
              <a:rPr lang="cs-CZ" sz="1000" dirty="0"/>
              <a:t>Zahraniční stáže </a:t>
            </a:r>
          </a:p>
          <a:p>
            <a:r>
              <a:rPr lang="cs-CZ" sz="1000" dirty="0"/>
              <a:t>Lesní školky (mimo zákon o dětských skupinách kvůli nesplnění hygienických předpisů) </a:t>
            </a:r>
          </a:p>
          <a:p>
            <a:r>
              <a:rPr lang="cs-CZ" sz="1000" dirty="0"/>
              <a:t>Provoz mateřských a rodinných center </a:t>
            </a:r>
          </a:p>
          <a:p>
            <a:r>
              <a:rPr lang="cs-CZ" sz="1000" dirty="0"/>
              <a:t>Vzdělávání členů realizačního týmu s výjimkou: vzdělávání realizačního týmu - pečujících osob. </a:t>
            </a:r>
          </a:p>
          <a:p>
            <a:r>
              <a:rPr lang="cs-CZ" sz="1000" dirty="0"/>
              <a:t>Potřebnost vzdělávacích aktivit zdůvodní žadatel v projektové žádosti</a:t>
            </a:r>
            <a:r>
              <a:rPr lang="cs-CZ" dirty="0"/>
              <a:t>.</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15</a:t>
            </a:fld>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691680" y="3140968"/>
            <a:ext cx="7272000" cy="648072"/>
          </a:xfrm>
        </p:spPr>
        <p:txBody>
          <a:bodyPr/>
          <a:lstStyle/>
          <a:p>
            <a:r>
              <a:rPr lang="cs-CZ" dirty="0"/>
              <a:t>Způsobilost výdajů</a:t>
            </a: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a:stretch>
            <a:fillRect/>
          </a:stretch>
        </p:blipFill>
        <p:spPr>
          <a:xfrm>
            <a:off x="827584" y="3212976"/>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3752024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467544" y="1628800"/>
            <a:ext cx="8568952" cy="5472608"/>
          </a:xfrm>
        </p:spPr>
        <p:txBody>
          <a:bodyPr/>
          <a:lstStyle/>
          <a:p>
            <a:pPr marL="0" indent="0">
              <a:lnSpc>
                <a:spcPct val="150000"/>
              </a:lnSpc>
              <a:spcBef>
                <a:spcPts val="0"/>
              </a:spcBef>
              <a:spcAft>
                <a:spcPts val="0"/>
              </a:spcAft>
              <a:buNone/>
            </a:pPr>
            <a:r>
              <a:rPr lang="cs-CZ" sz="2000" b="1" dirty="0"/>
              <a:t>Způsobilý výdaj: </a:t>
            </a:r>
          </a:p>
          <a:p>
            <a:pPr marL="432000" lvl="1" indent="-432000">
              <a:lnSpc>
                <a:spcPct val="150000"/>
              </a:lnSpc>
              <a:spcBef>
                <a:spcPts val="0"/>
              </a:spcBef>
              <a:spcAft>
                <a:spcPts val="0"/>
              </a:spcAft>
              <a:buSzPct val="100000"/>
              <a:buFont typeface="Wingdings" panose="05000000000000000000" pitchFamily="2" charset="2"/>
              <a:buChar char=""/>
            </a:pPr>
            <a:r>
              <a:rPr lang="cs-CZ" dirty="0"/>
              <a:t>je v souladu s právními předpisy (zejména legislativou EU a ČR) </a:t>
            </a:r>
          </a:p>
          <a:p>
            <a:pPr marL="432000" lvl="1" indent="-432000">
              <a:lnSpc>
                <a:spcPct val="150000"/>
              </a:lnSpc>
              <a:spcBef>
                <a:spcPts val="0"/>
              </a:spcBef>
              <a:spcAft>
                <a:spcPts val="0"/>
              </a:spcAft>
              <a:buSzPct val="100000"/>
              <a:buFont typeface="Wingdings" panose="05000000000000000000" pitchFamily="2" charset="2"/>
              <a:buChar char=""/>
            </a:pPr>
            <a:r>
              <a:rPr lang="pl-PL" dirty="0"/>
              <a:t>je v souladu s pravidly programu a s podmínkami poskytnutí podpory </a:t>
            </a:r>
          </a:p>
          <a:p>
            <a:pPr marL="432000" lvl="1" indent="-432000">
              <a:lnSpc>
                <a:spcPct val="150000"/>
              </a:lnSpc>
              <a:spcBef>
                <a:spcPts val="0"/>
              </a:spcBef>
              <a:spcAft>
                <a:spcPts val="0"/>
              </a:spcAft>
              <a:buSzPct val="100000"/>
              <a:buFont typeface="Wingdings" panose="05000000000000000000" pitchFamily="2" charset="2"/>
              <a:buChar char=""/>
            </a:pPr>
            <a:r>
              <a:rPr lang="cs-CZ" dirty="0"/>
              <a:t>je přiměřený (viz kapitola 6.1 Specifické části pravidel pro žadatele a příjemce)</a:t>
            </a:r>
          </a:p>
          <a:p>
            <a:pPr marL="432000" lvl="1" indent="-432000">
              <a:lnSpc>
                <a:spcPct val="150000"/>
              </a:lnSpc>
              <a:spcBef>
                <a:spcPts val="0"/>
              </a:spcBef>
              <a:spcAft>
                <a:spcPts val="0"/>
              </a:spcAft>
              <a:buSzPct val="100000"/>
              <a:buFont typeface="Wingdings" panose="05000000000000000000" pitchFamily="2" charset="2"/>
              <a:buChar char=""/>
            </a:pPr>
            <a:r>
              <a:rPr lang="cs-CZ" dirty="0"/>
              <a:t>vznikl v době realizace projektu a byl uhrazen nejpozději do okamžiku ukončení administrace závěrečné zprávy o realizaci projektu</a:t>
            </a:r>
          </a:p>
          <a:p>
            <a:pPr marL="432000" lvl="1" indent="-432000">
              <a:lnSpc>
                <a:spcPct val="150000"/>
              </a:lnSpc>
              <a:spcBef>
                <a:spcPts val="0"/>
              </a:spcBef>
              <a:spcAft>
                <a:spcPts val="0"/>
              </a:spcAft>
              <a:buSzPct val="100000"/>
              <a:buFont typeface="Wingdings" panose="05000000000000000000" pitchFamily="2" charset="2"/>
              <a:buChar char=""/>
            </a:pPr>
            <a:r>
              <a:rPr lang="cs-CZ" dirty="0"/>
              <a:t>váže se na aktivity projektu, které jsou územně způsobilé</a:t>
            </a:r>
          </a:p>
          <a:p>
            <a:pPr marL="432000" lvl="1" indent="-432000">
              <a:lnSpc>
                <a:spcPct val="150000"/>
              </a:lnSpc>
              <a:spcBef>
                <a:spcPts val="0"/>
              </a:spcBef>
              <a:spcAft>
                <a:spcPts val="0"/>
              </a:spcAft>
              <a:buSzPct val="100000"/>
              <a:buFont typeface="Wingdings" panose="05000000000000000000" pitchFamily="2" charset="2"/>
              <a:buChar char=""/>
            </a:pPr>
            <a:r>
              <a:rPr lang="cs-CZ" dirty="0"/>
              <a:t>je řádně identifikovatelný, prokazatelný a doložitelný</a:t>
            </a:r>
            <a:endParaRPr lang="cs-CZ" b="1" dirty="0"/>
          </a:p>
          <a:p>
            <a:pPr marL="0" lvl="1" indent="0">
              <a:lnSpc>
                <a:spcPct val="100000"/>
              </a:lnSpc>
              <a:spcBef>
                <a:spcPts val="0"/>
              </a:spcBef>
              <a:spcAft>
                <a:spcPts val="0"/>
              </a:spcAft>
              <a:buSzPct val="100000"/>
              <a:buNone/>
            </a:pPr>
            <a:endParaRPr lang="cs-CZ" sz="1600" b="1" u="sng" dirty="0"/>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17</a:t>
            </a:fld>
            <a:endParaRPr lang="cs-CZ" dirty="0"/>
          </a:p>
        </p:txBody>
      </p:sp>
    </p:spTree>
    <p:extLst>
      <p:ext uri="{BB962C8B-B14F-4D97-AF65-F5344CB8AC3E}">
        <p14:creationId xmlns:p14="http://schemas.microsoft.com/office/powerpoint/2010/main" val="1349372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251520" y="2276872"/>
            <a:ext cx="8280920" cy="4320480"/>
          </a:xfrm>
        </p:spPr>
        <p:txBody>
          <a:bodyPr>
            <a:normAutofit lnSpcReduction="10000"/>
          </a:bodyPr>
          <a:lstStyle/>
          <a:p>
            <a:pPr marL="0" lvl="1" indent="0">
              <a:lnSpc>
                <a:spcPct val="100000"/>
              </a:lnSpc>
              <a:spcBef>
                <a:spcPts val="0"/>
              </a:spcBef>
              <a:spcAft>
                <a:spcPts val="0"/>
              </a:spcAft>
              <a:buSzPct val="100000"/>
              <a:buNone/>
            </a:pPr>
            <a:endParaRPr lang="cs-CZ" sz="1600" b="1" u="sng" dirty="0"/>
          </a:p>
          <a:p>
            <a:pPr marL="0" lvl="1" indent="0">
              <a:lnSpc>
                <a:spcPct val="150000"/>
              </a:lnSpc>
              <a:spcBef>
                <a:spcPts val="0"/>
              </a:spcBef>
              <a:spcAft>
                <a:spcPts val="0"/>
              </a:spcAft>
              <a:buSzPct val="100000"/>
              <a:buNone/>
            </a:pPr>
            <a:r>
              <a:rPr lang="cs-CZ" b="1" dirty="0"/>
              <a:t>Kategorie způsobilých výdajů OPZ</a:t>
            </a:r>
          </a:p>
          <a:p>
            <a:pPr marL="0" lvl="1" indent="0" algn="ctr">
              <a:lnSpc>
                <a:spcPct val="100000"/>
              </a:lnSpc>
              <a:spcBef>
                <a:spcPts val="0"/>
              </a:spcBef>
              <a:spcAft>
                <a:spcPts val="0"/>
              </a:spcAft>
              <a:buSzPct val="100000"/>
              <a:buNone/>
            </a:pPr>
            <a:endParaRPr lang="cs-CZ" b="1" dirty="0"/>
          </a:p>
          <a:p>
            <a:pPr>
              <a:lnSpc>
                <a:spcPct val="100000"/>
              </a:lnSpc>
              <a:spcBef>
                <a:spcPts val="0"/>
              </a:spcBef>
              <a:spcAft>
                <a:spcPts val="0"/>
              </a:spcAft>
              <a:defRPr/>
            </a:pPr>
            <a:r>
              <a:rPr lang="cs-CZ" altLang="cs-CZ" sz="2000" b="1" dirty="0"/>
              <a:t>1. Celkové způsobilé výdaje</a:t>
            </a:r>
          </a:p>
          <a:p>
            <a:pPr lvl="1">
              <a:lnSpc>
                <a:spcPct val="100000"/>
              </a:lnSpc>
              <a:spcBef>
                <a:spcPts val="0"/>
              </a:spcBef>
              <a:spcAft>
                <a:spcPts val="0"/>
              </a:spcAft>
              <a:defRPr/>
            </a:pPr>
            <a:r>
              <a:rPr lang="cs-CZ" altLang="cs-CZ" b="1" dirty="0"/>
              <a:t>1.1 Přímé náklady</a:t>
            </a:r>
            <a:r>
              <a:rPr lang="cs-CZ" altLang="cs-CZ" dirty="0"/>
              <a:t>		</a:t>
            </a:r>
          </a:p>
          <a:p>
            <a:pPr lvl="2">
              <a:lnSpc>
                <a:spcPct val="80000"/>
              </a:lnSpc>
              <a:buFont typeface="Wingdings" pitchFamily="2" charset="2"/>
              <a:buChar char="Ø"/>
              <a:defRPr/>
            </a:pPr>
            <a:r>
              <a:rPr lang="cs-CZ" altLang="cs-CZ" b="1" dirty="0"/>
              <a:t>1.1.1</a:t>
            </a:r>
            <a:r>
              <a:rPr lang="cs-CZ" altLang="cs-CZ" dirty="0"/>
              <a:t>  </a:t>
            </a:r>
            <a:r>
              <a:rPr lang="cs-CZ" altLang="cs-CZ" b="1" dirty="0"/>
              <a:t>Osobní náklady  </a:t>
            </a:r>
          </a:p>
          <a:p>
            <a:pPr lvl="2">
              <a:lnSpc>
                <a:spcPct val="80000"/>
              </a:lnSpc>
              <a:buFont typeface="Wingdings" pitchFamily="2" charset="2"/>
              <a:buChar char="Ø"/>
              <a:defRPr/>
            </a:pPr>
            <a:r>
              <a:rPr lang="cs-CZ" altLang="cs-CZ" dirty="0"/>
              <a:t>1.1.2  Cestovné</a:t>
            </a:r>
          </a:p>
          <a:p>
            <a:pPr lvl="2">
              <a:lnSpc>
                <a:spcPct val="80000"/>
              </a:lnSpc>
              <a:buFont typeface="Wingdings" pitchFamily="2" charset="2"/>
              <a:buChar char="Ø"/>
              <a:defRPr/>
            </a:pPr>
            <a:r>
              <a:rPr lang="cs-CZ" altLang="cs-CZ" b="1" dirty="0"/>
              <a:t>1.1.3</a:t>
            </a:r>
            <a:r>
              <a:rPr lang="cs-CZ" altLang="cs-CZ" dirty="0"/>
              <a:t>  </a:t>
            </a:r>
            <a:r>
              <a:rPr lang="cs-CZ" altLang="cs-CZ" b="1" dirty="0"/>
              <a:t>Zařízení, vybavení a spotřební materiál</a:t>
            </a:r>
          </a:p>
          <a:p>
            <a:pPr lvl="2">
              <a:lnSpc>
                <a:spcPct val="80000"/>
              </a:lnSpc>
              <a:buFont typeface="Wingdings" pitchFamily="2" charset="2"/>
              <a:buChar char="Ø"/>
              <a:defRPr/>
            </a:pPr>
            <a:r>
              <a:rPr lang="cs-CZ" altLang="cs-CZ" b="1" dirty="0"/>
              <a:t>1.1.4  Nákup služeb </a:t>
            </a:r>
          </a:p>
          <a:p>
            <a:pPr lvl="2">
              <a:lnSpc>
                <a:spcPct val="80000"/>
              </a:lnSpc>
              <a:buFont typeface="Wingdings" pitchFamily="2" charset="2"/>
              <a:buChar char="Ø"/>
              <a:defRPr/>
            </a:pPr>
            <a:r>
              <a:rPr lang="cs-CZ" altLang="cs-CZ" dirty="0"/>
              <a:t>1.1.5  Drobné stavební úpravy (do 40 tis. Kč)</a:t>
            </a:r>
          </a:p>
          <a:p>
            <a:pPr lvl="2">
              <a:lnSpc>
                <a:spcPct val="80000"/>
              </a:lnSpc>
              <a:buFont typeface="Wingdings" pitchFamily="2" charset="2"/>
              <a:buChar char="Ø"/>
              <a:defRPr/>
            </a:pPr>
            <a:r>
              <a:rPr lang="cs-CZ" altLang="cs-CZ" dirty="0"/>
              <a:t>1.1.6  Přímá podpora CS </a:t>
            </a:r>
          </a:p>
          <a:p>
            <a:pPr lvl="2">
              <a:lnSpc>
                <a:spcPct val="80000"/>
              </a:lnSpc>
              <a:buFont typeface="Wingdings" pitchFamily="2" charset="2"/>
              <a:buChar char="Ø"/>
              <a:defRPr/>
            </a:pPr>
            <a:r>
              <a:rPr lang="cs-CZ" altLang="cs-CZ" dirty="0"/>
              <a:t>1.1.7  Křížové financování</a:t>
            </a:r>
          </a:p>
          <a:p>
            <a:pPr lvl="1">
              <a:lnSpc>
                <a:spcPct val="100000"/>
              </a:lnSpc>
              <a:spcBef>
                <a:spcPts val="0"/>
              </a:spcBef>
              <a:spcAft>
                <a:spcPts val="0"/>
              </a:spcAft>
              <a:defRPr/>
            </a:pPr>
            <a:r>
              <a:rPr lang="cs-CZ" b="1" dirty="0"/>
              <a:t>1.2 Nepřímé náklady </a:t>
            </a:r>
          </a:p>
          <a:p>
            <a:pPr>
              <a:lnSpc>
                <a:spcPct val="100000"/>
              </a:lnSpc>
              <a:spcBef>
                <a:spcPts val="0"/>
              </a:spcBef>
              <a:spcAft>
                <a:spcPts val="0"/>
              </a:spcAft>
              <a:defRPr/>
            </a:pPr>
            <a:endParaRPr lang="cs-CZ" sz="2000" b="1" dirty="0"/>
          </a:p>
          <a:p>
            <a:pPr>
              <a:lnSpc>
                <a:spcPct val="100000"/>
              </a:lnSpc>
              <a:spcBef>
                <a:spcPts val="0"/>
              </a:spcBef>
              <a:spcAft>
                <a:spcPts val="0"/>
              </a:spcAft>
              <a:defRPr/>
            </a:pPr>
            <a:r>
              <a:rPr lang="cs-CZ" sz="2000" b="1" dirty="0"/>
              <a:t>2. Celkové nezpůsobilé výdaje</a:t>
            </a:r>
          </a:p>
          <a:p>
            <a:pPr marL="432000" lvl="1" indent="-432000">
              <a:lnSpc>
                <a:spcPct val="150000"/>
              </a:lnSpc>
              <a:spcBef>
                <a:spcPts val="0"/>
              </a:spcBef>
              <a:spcAft>
                <a:spcPts val="0"/>
              </a:spcAft>
              <a:buSzPct val="100000"/>
              <a:buFont typeface="Wingdings" panose="05000000000000000000" pitchFamily="2" charset="2"/>
              <a:buChar char=""/>
            </a:pPr>
            <a:endParaRPr lang="cs-CZ" sz="12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18</a:t>
            </a:fld>
            <a:endParaRPr lang="cs-CZ" dirty="0"/>
          </a:p>
        </p:txBody>
      </p:sp>
    </p:spTree>
    <p:extLst>
      <p:ext uri="{BB962C8B-B14F-4D97-AF65-F5344CB8AC3E}">
        <p14:creationId xmlns:p14="http://schemas.microsoft.com/office/powerpoint/2010/main" val="1199736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51520" y="1268760"/>
            <a:ext cx="8568952" cy="5472608"/>
          </a:xfrm>
        </p:spPr>
        <p:txBody>
          <a:bodyPr/>
          <a:lstStyle/>
          <a:p>
            <a:pPr marL="0" lvl="1" indent="0">
              <a:lnSpc>
                <a:spcPts val="2880"/>
              </a:lnSpc>
              <a:spcBef>
                <a:spcPts val="600"/>
              </a:spcBef>
              <a:spcAft>
                <a:spcPts val="600"/>
              </a:spcAft>
              <a:buSzPct val="100000"/>
              <a:buNone/>
              <a:defRPr/>
            </a:pPr>
            <a:r>
              <a:rPr lang="cs-CZ" altLang="cs-CZ" b="1" dirty="0"/>
              <a:t>1.1.1</a:t>
            </a:r>
            <a:r>
              <a:rPr lang="cs-CZ" b="1" dirty="0"/>
              <a:t> Osobní náklady</a:t>
            </a:r>
            <a:endParaRPr lang="cs-CZ" altLang="cs-CZ" b="1" dirty="0"/>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dirty="0"/>
              <a:t>mzdy a platy pracovníků zaměstnaní výhradně pro projekt</a:t>
            </a:r>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dirty="0"/>
              <a:t>příslušná část mezd nebo platů zaměstnanců, kteří se na realizaci projektu podílejí pouze částí svého úvazku</a:t>
            </a:r>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dirty="0"/>
              <a:t>ostatní osobní náklady na zaměstnance, kteří jsou zaměstnáni na DPČ nebo DPP</a:t>
            </a:r>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dirty="0"/>
              <a:t>výdaje na odměny</a:t>
            </a:r>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b="1" dirty="0"/>
              <a:t>Nesmí přesáhnout obvyklou výši v daném místě, čase a oboru! </a:t>
            </a:r>
            <a:r>
              <a:rPr lang="cs-CZ" altLang="cs-CZ" dirty="0"/>
              <a:t>Pro porovnání osobních výdajů lze využít Informační systém o průměrném výdělku (ISPV) dostupný  na </a:t>
            </a:r>
            <a:r>
              <a:rPr lang="cs-CZ" altLang="cs-CZ" b="1" dirty="0">
                <a:hlinkClick r:id="rId3"/>
              </a:rPr>
              <a:t>www.mpsv.cz/ISPV.php</a:t>
            </a:r>
            <a:endParaRPr lang="cs-CZ" alt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b="1" dirty="0"/>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dirty="0"/>
              <a:t>ŘO zveřejňuje </a:t>
            </a:r>
            <a:r>
              <a:rPr lang="cs-CZ" altLang="cs-CZ" b="1" dirty="0"/>
              <a:t>přehled obvyklých výší mezd a platů</a:t>
            </a:r>
            <a:r>
              <a:rPr lang="cs-CZ" altLang="cs-CZ" dirty="0"/>
              <a:t> pro nejčastější pozice v rámci projektů podpořených z OPZ na portálu </a:t>
            </a:r>
            <a:r>
              <a:rPr lang="cs-CZ" altLang="cs-CZ" b="1" dirty="0"/>
              <a:t>www.esfcr.cz</a:t>
            </a:r>
            <a:endParaRPr lang="cs-CZ" altLang="cs-CZ" dirty="0"/>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sz="1600" b="1" dirty="0"/>
          </a:p>
          <a:p>
            <a:pPr marL="171450" lvl="1" indent="-171450">
              <a:lnSpc>
                <a:spcPct val="100000"/>
              </a:lnSpc>
              <a:spcBef>
                <a:spcPts val="0"/>
              </a:spcBef>
              <a:spcAft>
                <a:spcPts val="0"/>
              </a:spcAft>
              <a:buSzPct val="100000"/>
              <a:buFont typeface="Wingdings" panose="05000000000000000000" pitchFamily="2" charset="2"/>
              <a:buChar char="ü"/>
              <a:defRPr/>
            </a:pPr>
            <a:endParaRPr lang="cs-CZ" sz="1000" b="1" dirty="0"/>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19</a:t>
            </a:fld>
            <a:endParaRPr lang="cs-CZ" dirty="0"/>
          </a:p>
        </p:txBody>
      </p:sp>
    </p:spTree>
    <p:extLst>
      <p:ext uri="{BB962C8B-B14F-4D97-AF65-F5344CB8AC3E}">
        <p14:creationId xmlns:p14="http://schemas.microsoft.com/office/powerpoint/2010/main" val="1642766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Harmonogram semináře</a:t>
            </a:r>
          </a:p>
        </p:txBody>
      </p:sp>
      <p:sp>
        <p:nvSpPr>
          <p:cNvPr id="3" name="Zástupný symbol pro obsah 2"/>
          <p:cNvSpPr>
            <a:spLocks noGrp="1"/>
          </p:cNvSpPr>
          <p:nvPr>
            <p:ph idx="1"/>
          </p:nvPr>
        </p:nvSpPr>
        <p:spPr>
          <a:xfrm>
            <a:off x="395536" y="1457400"/>
            <a:ext cx="8496944" cy="5400600"/>
          </a:xfrm>
        </p:spPr>
        <p:txBody>
          <a:bodyPr/>
          <a:lstStyle/>
          <a:p>
            <a:pPr marL="0" indent="0">
              <a:lnSpc>
                <a:spcPct val="100000"/>
              </a:lnSpc>
              <a:buNone/>
            </a:pPr>
            <a:endParaRPr lang="cs-CZ" sz="1200" b="1" dirty="0"/>
          </a:p>
          <a:p>
            <a:r>
              <a:rPr lang="cs-CZ" sz="1800" dirty="0"/>
              <a:t>Uvítání, představení výzvy</a:t>
            </a:r>
          </a:p>
          <a:p>
            <a:r>
              <a:rPr lang="cs-CZ" sz="1800" dirty="0"/>
              <a:t>Popis způsobilých aktivit, cílových skupin, tvorba rozpočtu</a:t>
            </a:r>
          </a:p>
          <a:p>
            <a:r>
              <a:rPr lang="cs-CZ" sz="1800" dirty="0"/>
              <a:t>Způsob hodnocení projektů, kritéria</a:t>
            </a:r>
            <a:endParaRPr lang="cs-CZ" sz="1800" b="1" dirty="0"/>
          </a:p>
          <a:p>
            <a:r>
              <a:rPr lang="cs-CZ" sz="1800" dirty="0"/>
              <a:t>Diskuze</a:t>
            </a:r>
          </a:p>
          <a:p>
            <a:r>
              <a:rPr lang="cs-CZ" sz="1800" dirty="0"/>
              <a:t>Závěr</a:t>
            </a:r>
          </a:p>
          <a:p>
            <a:endParaRPr lang="cs-CZ" sz="16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a:t>
            </a:fld>
            <a:endParaRPr lang="cs-CZ" dirty="0"/>
          </a:p>
        </p:txBody>
      </p:sp>
    </p:spTree>
    <p:extLst>
      <p:ext uri="{BB962C8B-B14F-4D97-AF65-F5344CB8AC3E}">
        <p14:creationId xmlns:p14="http://schemas.microsoft.com/office/powerpoint/2010/main" val="435743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87522" y="1916832"/>
            <a:ext cx="8568952" cy="5472608"/>
          </a:xfrm>
        </p:spPr>
        <p:txBody>
          <a:bodyPr/>
          <a:lstStyle/>
          <a:p>
            <a:pPr marL="0" lvl="1" indent="0">
              <a:lnSpc>
                <a:spcPts val="2880"/>
              </a:lnSpc>
              <a:spcBef>
                <a:spcPts val="600"/>
              </a:spcBef>
              <a:spcAft>
                <a:spcPts val="600"/>
              </a:spcAft>
              <a:buSzPct val="100000"/>
              <a:buNone/>
              <a:defRPr/>
            </a:pPr>
            <a:r>
              <a:rPr lang="cs-CZ" altLang="cs-CZ" b="1" dirty="0"/>
              <a:t>1.1.1</a:t>
            </a:r>
            <a:r>
              <a:rPr lang="cs-CZ" b="1" dirty="0"/>
              <a:t> Osobní náklady</a:t>
            </a:r>
            <a:endParaRPr lang="cs-CZ" altLang="cs-CZ" b="1" dirty="0"/>
          </a:p>
          <a:p>
            <a:pPr marL="432000" lvl="1" indent="-432000">
              <a:lnSpc>
                <a:spcPct val="100000"/>
              </a:lnSpc>
              <a:spcBef>
                <a:spcPts val="600"/>
              </a:spcBef>
              <a:spcAft>
                <a:spcPts val="0"/>
              </a:spcAft>
              <a:buSzPct val="100000"/>
              <a:buFont typeface="Wingdings" panose="05000000000000000000" pitchFamily="2" charset="2"/>
              <a:buChar char=""/>
              <a:defRPr/>
            </a:pPr>
            <a:r>
              <a:rPr lang="cs-CZ" b="1" dirty="0"/>
              <a:t>PS, DPČ, DPP </a:t>
            </a:r>
            <a:r>
              <a:rPr lang="cs-CZ" dirty="0"/>
              <a:t>musí být uzavřeny v souladu se zákoníkem práce</a:t>
            </a:r>
          </a:p>
          <a:p>
            <a:pPr marL="432000" lvl="1" indent="-432000">
              <a:lnSpc>
                <a:spcPct val="100000"/>
              </a:lnSpc>
              <a:spcBef>
                <a:spcPts val="600"/>
              </a:spcBef>
              <a:spcAft>
                <a:spcPts val="0"/>
              </a:spcAft>
              <a:buSzPct val="100000"/>
              <a:buFont typeface="Wingdings" panose="05000000000000000000" pitchFamily="2" charset="2"/>
              <a:buChar char=""/>
              <a:defRPr/>
            </a:pPr>
            <a:r>
              <a:rPr lang="cs-CZ" altLang="cs-CZ" b="1" dirty="0"/>
              <a:t>Mzdové náklady</a:t>
            </a:r>
            <a:r>
              <a:rPr lang="cs-CZ" altLang="cs-CZ" dirty="0"/>
              <a:t> = </a:t>
            </a:r>
            <a:r>
              <a:rPr lang="cs-CZ" dirty="0"/>
              <a:t>hrubá mzda / plat nebo odměna (DPČ, DPP, OSVČ) + odvody zaměstnavatele na SP a ZP a další poplatky spojené se zaměstnancem hrazené zaměstnavatelem povinně na základě právních předpisů</a:t>
            </a:r>
          </a:p>
          <a:p>
            <a:pPr marL="432000" lvl="1" indent="-432000">
              <a:lnSpc>
                <a:spcPct val="100000"/>
              </a:lnSpc>
              <a:spcBef>
                <a:spcPts val="600"/>
              </a:spcBef>
              <a:spcAft>
                <a:spcPts val="0"/>
              </a:spcAft>
              <a:buSzPct val="100000"/>
              <a:buFont typeface="Wingdings" panose="05000000000000000000" pitchFamily="2" charset="2"/>
              <a:buChar char=""/>
              <a:defRPr/>
            </a:pPr>
            <a:r>
              <a:rPr lang="cs-CZ" b="1" dirty="0"/>
              <a:t>Náhrady</a:t>
            </a:r>
            <a:r>
              <a:rPr lang="cs-CZ" dirty="0"/>
              <a:t> </a:t>
            </a:r>
          </a:p>
          <a:p>
            <a:pPr marL="0" lvl="1" indent="0">
              <a:lnSpc>
                <a:spcPct val="100000"/>
              </a:lnSpc>
              <a:spcBef>
                <a:spcPts val="600"/>
              </a:spcBef>
              <a:spcAft>
                <a:spcPts val="0"/>
              </a:spcAft>
              <a:buSzPct val="100000"/>
              <a:buNone/>
              <a:defRPr/>
            </a:pPr>
            <a:r>
              <a:rPr lang="cs-CZ" b="1" dirty="0"/>
              <a:t>        - za dovolenou </a:t>
            </a:r>
            <a:r>
              <a:rPr lang="cs-CZ" dirty="0"/>
              <a:t>(4, 5 nebo 8 týdnů dovolené dle typu 	zaměstnavatele, viz § 213 zákona č. 262/2006 Sb., zákoník práce) - 	způsobilé pouze v rozsahu, v jakém odpovídají zapojení 	zaměstnance do realizace projektu</a:t>
            </a:r>
          </a:p>
          <a:p>
            <a:pPr marL="0" lvl="1" indent="0">
              <a:lnSpc>
                <a:spcPct val="100000"/>
              </a:lnSpc>
              <a:spcBef>
                <a:spcPts val="600"/>
              </a:spcBef>
              <a:spcAft>
                <a:spcPts val="0"/>
              </a:spcAft>
              <a:buSzPct val="100000"/>
              <a:buNone/>
              <a:defRPr/>
            </a:pPr>
            <a:r>
              <a:rPr lang="cs-CZ" b="1" dirty="0"/>
              <a:t>        - v případě překážek v práci </a:t>
            </a:r>
            <a:r>
              <a:rPr lang="cs-CZ" dirty="0"/>
              <a:t>(v souladu se zákoníkem práce)</a:t>
            </a:r>
          </a:p>
          <a:p>
            <a:pPr marL="0" lvl="1" indent="0">
              <a:lnSpc>
                <a:spcPct val="100000"/>
              </a:lnSpc>
              <a:spcBef>
                <a:spcPts val="600"/>
              </a:spcBef>
              <a:spcAft>
                <a:spcPts val="0"/>
              </a:spcAft>
              <a:buSzPct val="100000"/>
              <a:buNone/>
              <a:defRPr/>
            </a:pPr>
            <a:r>
              <a:rPr lang="cs-CZ" b="1" dirty="0"/>
              <a:t>        - za dny dočasné pracovní neschopnosti nebo karantény </a:t>
            </a:r>
            <a:r>
              <a:rPr lang="cs-CZ" dirty="0"/>
              <a:t>(jejich 	poměrná část)</a:t>
            </a:r>
            <a:endParaRPr 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sz="1600" dirty="0"/>
          </a:p>
          <a:p>
            <a:pPr marL="171450" lvl="1" indent="-171450">
              <a:lnSpc>
                <a:spcPct val="100000"/>
              </a:lnSpc>
              <a:spcBef>
                <a:spcPts val="0"/>
              </a:spcBef>
              <a:spcAft>
                <a:spcPts val="0"/>
              </a:spcAft>
              <a:buSzPct val="100000"/>
              <a:buFont typeface="Wingdings" panose="05000000000000000000" pitchFamily="2" charset="2"/>
              <a:buChar char="ü"/>
              <a:defRPr/>
            </a:pPr>
            <a:endParaRPr lang="cs-CZ" sz="1000" b="1" dirty="0"/>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20</a:t>
            </a:fld>
            <a:endParaRPr lang="cs-CZ" dirty="0"/>
          </a:p>
        </p:txBody>
      </p:sp>
    </p:spTree>
    <p:extLst>
      <p:ext uri="{BB962C8B-B14F-4D97-AF65-F5344CB8AC3E}">
        <p14:creationId xmlns:p14="http://schemas.microsoft.com/office/powerpoint/2010/main" val="3927558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lstStyle/>
          <a:p>
            <a:r>
              <a:rPr lang="cs-CZ" dirty="0"/>
              <a:t>Věcná způsobilost výdajů </a:t>
            </a:r>
          </a:p>
        </p:txBody>
      </p:sp>
      <p:sp>
        <p:nvSpPr>
          <p:cNvPr id="3" name="Zástupný symbol pro obsah 2"/>
          <p:cNvSpPr>
            <a:spLocks noGrp="1"/>
          </p:cNvSpPr>
          <p:nvPr>
            <p:ph idx="1"/>
          </p:nvPr>
        </p:nvSpPr>
        <p:spPr>
          <a:xfrm>
            <a:off x="287522" y="1916832"/>
            <a:ext cx="8568952" cy="5328592"/>
          </a:xfrm>
        </p:spPr>
        <p:txBody>
          <a:bodyPr/>
          <a:lstStyle/>
          <a:p>
            <a:pPr marL="0" lvl="1" indent="0">
              <a:lnSpc>
                <a:spcPts val="2880"/>
              </a:lnSpc>
              <a:spcBef>
                <a:spcPts val="600"/>
              </a:spcBef>
              <a:spcAft>
                <a:spcPts val="600"/>
              </a:spcAft>
              <a:buSzPct val="100000"/>
              <a:buNone/>
              <a:defRPr/>
            </a:pPr>
            <a:r>
              <a:rPr lang="cs-CZ" altLang="cs-CZ" sz="1400" b="1" dirty="0"/>
              <a:t>1.1.1</a:t>
            </a:r>
            <a:r>
              <a:rPr lang="cs-CZ" sz="1400" b="1" dirty="0"/>
              <a:t> Osobní náklady</a:t>
            </a:r>
            <a:endParaRPr lang="cs-CZ" altLang="cs-CZ" sz="1400" b="1" dirty="0"/>
          </a:p>
          <a:p>
            <a:pPr marL="432000" lvl="1" indent="-432000">
              <a:lnSpc>
                <a:spcPct val="100000"/>
              </a:lnSpc>
              <a:spcBef>
                <a:spcPts val="0"/>
              </a:spcBef>
              <a:spcAft>
                <a:spcPts val="0"/>
              </a:spcAft>
              <a:buSzPct val="100000"/>
              <a:buFont typeface="Wingdings" panose="05000000000000000000" pitchFamily="2" charset="2"/>
              <a:buChar char=""/>
              <a:defRPr/>
            </a:pPr>
            <a:r>
              <a:rPr lang="cs-CZ" dirty="0"/>
              <a:t>Pracovní úvazky zaměstnance se nesmí překrývat a není možné, aby byl za stejnou práci placen vícekrát</a:t>
            </a:r>
          </a:p>
          <a:p>
            <a:pPr marL="432000" lvl="1" indent="-432000">
              <a:lnSpc>
                <a:spcPct val="100000"/>
              </a:lnSpc>
              <a:spcBef>
                <a:spcPts val="0"/>
              </a:spcBef>
              <a:spcAft>
                <a:spcPts val="0"/>
              </a:spcAft>
              <a:buSzPct val="100000"/>
              <a:buFont typeface="Wingdings" panose="05000000000000000000" pitchFamily="2" charset="2"/>
              <a:buChar char=""/>
              <a:defRPr/>
            </a:pPr>
            <a:endParaRPr lang="cs-CZ" b="1" dirty="0"/>
          </a:p>
          <a:p>
            <a:pPr marL="432000" lvl="1" indent="-432000">
              <a:lnSpc>
                <a:spcPct val="100000"/>
              </a:lnSpc>
              <a:spcBef>
                <a:spcPts val="0"/>
              </a:spcBef>
              <a:spcAft>
                <a:spcPts val="0"/>
              </a:spcAft>
              <a:buSzPct val="100000"/>
              <a:buFont typeface="Wingdings" panose="05000000000000000000" pitchFamily="2" charset="2"/>
              <a:buChar char=""/>
              <a:defRPr/>
            </a:pPr>
            <a:r>
              <a:rPr lang="cs-CZ" b="1" dirty="0"/>
              <a:t>Výše úvazku = </a:t>
            </a:r>
            <a:r>
              <a:rPr lang="cs-CZ" b="1" dirty="0">
                <a:solidFill>
                  <a:srgbClr val="FF0000"/>
                </a:solidFill>
              </a:rPr>
              <a:t>maximálně 1,0 </a:t>
            </a:r>
            <a:r>
              <a:rPr lang="cs-CZ" dirty="0"/>
              <a:t>(součet veškerých úvazků zaměstnance u všech subjektů zapojených do projektu – příjemce a partneři), a to po celou dobu zapojení daného pracovníka do realizace projektu</a:t>
            </a:r>
            <a:endParaRPr lang="cs-CZ" b="1" dirty="0"/>
          </a:p>
          <a:p>
            <a:pPr marL="432000" lvl="1" indent="-432000">
              <a:lnSpc>
                <a:spcPct val="100000"/>
              </a:lnSpc>
              <a:spcBef>
                <a:spcPts val="0"/>
              </a:spcBef>
              <a:spcAft>
                <a:spcPts val="0"/>
              </a:spcAft>
              <a:buSzPct val="100000"/>
              <a:buFont typeface="Wingdings" panose="05000000000000000000" pitchFamily="2" charset="2"/>
              <a:buChar char=""/>
              <a:defRPr/>
            </a:pPr>
            <a:endParaRPr lang="cs-CZ" dirty="0"/>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b="1" dirty="0"/>
              <a:t>Realizační tým projektu (RT) = </a:t>
            </a:r>
            <a:r>
              <a:rPr lang="cs-CZ" altLang="cs-CZ" dirty="0"/>
              <a:t>zařazení mezi přímé/nepřímé náklady projektu dle pracovní náplně v projektu, dle vazby na CS – přímá x nepřímá vazba</a:t>
            </a:r>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dirty="0"/>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b="1" dirty="0"/>
              <a:t>PŘÍMÉ NÁKLADY: </a:t>
            </a:r>
            <a:r>
              <a:rPr lang="cs-CZ" altLang="cs-CZ" dirty="0"/>
              <a:t>pouze přímá práce s CS nebo zajištění výstupu, který je určen k přímému využití CS</a:t>
            </a:r>
          </a:p>
          <a:p>
            <a:pPr marL="432000" lvl="1" indent="-432000">
              <a:lnSpc>
                <a:spcPct val="100000"/>
              </a:lnSpc>
              <a:spcBef>
                <a:spcPts val="0"/>
              </a:spcBef>
              <a:spcAft>
                <a:spcPts val="0"/>
              </a:spcAft>
              <a:buSzPct val="100000"/>
              <a:buFont typeface="Wingdings" panose="05000000000000000000" pitchFamily="2" charset="2"/>
              <a:buChar char=""/>
              <a:defRPr/>
            </a:pPr>
            <a:endParaRPr lang="cs-CZ" altLang="cs-CZ" dirty="0"/>
          </a:p>
          <a:p>
            <a:pPr marL="432000" lvl="1" indent="-432000">
              <a:lnSpc>
                <a:spcPct val="100000"/>
              </a:lnSpc>
              <a:spcBef>
                <a:spcPts val="0"/>
              </a:spcBef>
              <a:spcAft>
                <a:spcPts val="0"/>
              </a:spcAft>
              <a:buSzPct val="100000"/>
              <a:buFont typeface="Wingdings" panose="05000000000000000000" pitchFamily="2" charset="2"/>
              <a:buChar char=""/>
              <a:defRPr/>
            </a:pPr>
            <a:r>
              <a:rPr lang="cs-CZ" altLang="cs-CZ" b="1" dirty="0"/>
              <a:t>NEPŘÍMÉ NÁKLADY: </a:t>
            </a:r>
            <a:r>
              <a:rPr lang="cs-CZ" altLang="cs-CZ" dirty="0"/>
              <a:t>projektový/finanční manažer a ostatní pozice (administrativní, podpůrné), které nepracují přímo s CS</a:t>
            </a:r>
          </a:p>
          <a:p>
            <a:pPr lvl="1">
              <a:buFont typeface="Arial" panose="020B0604020202020204" pitchFamily="34" charset="0"/>
              <a:buChar char="•"/>
              <a:defRPr/>
            </a:pPr>
            <a:endParaRPr lang="cs-CZ" altLang="cs-CZ" sz="1800" dirty="0">
              <a:solidFill>
                <a:srgbClr val="92D050"/>
              </a:solidFill>
            </a:endParaRP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21</a:t>
            </a:fld>
            <a:endParaRPr lang="cs-CZ" dirty="0"/>
          </a:p>
        </p:txBody>
      </p:sp>
    </p:spTree>
    <p:extLst>
      <p:ext uri="{BB962C8B-B14F-4D97-AF65-F5344CB8AC3E}">
        <p14:creationId xmlns:p14="http://schemas.microsoft.com/office/powerpoint/2010/main" val="3330545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p:txBody>
          <a:bodyPr/>
          <a:lstStyle/>
          <a:p>
            <a:pPr marL="0" indent="0">
              <a:buNone/>
            </a:pPr>
            <a:r>
              <a:rPr lang="cs-CZ" sz="2800" b="1" dirty="0"/>
              <a:t>Výše úvazku – maximálně 1,0</a:t>
            </a:r>
          </a:p>
          <a:p>
            <a:pPr lvl="1"/>
            <a:endParaRPr lang="cs-CZ" dirty="0"/>
          </a:p>
          <a:p>
            <a:pPr lvl="1"/>
            <a:r>
              <a:rPr lang="cs-CZ" dirty="0"/>
              <a:t>Úvazek osoby, u které je odměňování i jen částečně hrazeno z prostředků projektu OPZ, může být </a:t>
            </a:r>
            <a:r>
              <a:rPr lang="cs-CZ" b="1" dirty="0"/>
              <a:t>maximálně 1,0 dohromady u všech subjektů </a:t>
            </a:r>
            <a:r>
              <a:rPr lang="cs-CZ" dirty="0"/>
              <a:t>(příjemce a partneři) zapojených do daného projektu (tj. součet veškerých úvazků zaměstnance u zaměstnavatele/ů včetně případných DPP a DPČ nesmí překročit jeden pracovní úvazek), a to po celou dobu zapojení daného pracovníka do realizace projektu OPZ.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22</a:t>
            </a:fld>
            <a:endParaRPr lang="cs-CZ" dirty="0"/>
          </a:p>
        </p:txBody>
      </p:sp>
    </p:spTree>
    <p:extLst>
      <p:ext uri="{BB962C8B-B14F-4D97-AF65-F5344CB8AC3E}">
        <p14:creationId xmlns:p14="http://schemas.microsoft.com/office/powerpoint/2010/main" val="1200464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p:txBody>
          <a:bodyPr/>
          <a:lstStyle/>
          <a:p>
            <a:pPr marL="0" indent="0">
              <a:buNone/>
            </a:pPr>
            <a:r>
              <a:rPr lang="cs-CZ" sz="2800" b="1" dirty="0"/>
              <a:t>Cestovné </a:t>
            </a:r>
            <a:endParaRPr lang="cs-CZ" dirty="0"/>
          </a:p>
          <a:p>
            <a:r>
              <a:rPr lang="cs-CZ" dirty="0"/>
              <a:t>cestovné ani jízdné členů realizačního týmu ani dětí není způsobilým přímým výdajem </a:t>
            </a:r>
          </a:p>
          <a:p>
            <a:r>
              <a:rPr lang="cs-CZ" dirty="0"/>
              <a:t>cestovné pečujících osob spadá do nepřímých nákladů projektu </a:t>
            </a:r>
          </a:p>
          <a:p>
            <a:r>
              <a:rPr lang="cs-CZ" dirty="0"/>
              <a:t>cestovné dětí nemůže být součástí projektového rozpočtu</a:t>
            </a:r>
          </a:p>
          <a:p>
            <a:pPr marL="414000" lvl="1"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23</a:t>
            </a:fld>
            <a:endParaRPr lang="cs-CZ" dirty="0"/>
          </a:p>
        </p:txBody>
      </p:sp>
    </p:spTree>
    <p:extLst>
      <p:ext uri="{BB962C8B-B14F-4D97-AF65-F5344CB8AC3E}">
        <p14:creationId xmlns:p14="http://schemas.microsoft.com/office/powerpoint/2010/main" val="358852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a:xfrm>
            <a:off x="539552" y="1412776"/>
            <a:ext cx="8064000" cy="4896544"/>
          </a:xfrm>
        </p:spPr>
        <p:txBody>
          <a:bodyPr/>
          <a:lstStyle/>
          <a:p>
            <a:pPr marL="0" indent="0">
              <a:buNone/>
            </a:pPr>
            <a:r>
              <a:rPr lang="cs-CZ" sz="2800" b="1" dirty="0"/>
              <a:t>Nákup zařízení a vybavení </a:t>
            </a:r>
          </a:p>
          <a:p>
            <a:r>
              <a:rPr lang="cs-CZ" sz="1800" dirty="0"/>
              <a:t>Z projektu je možné hradit pouze takovou část nákladů, která odpovídá výši úvazku člena realizačního týmu</a:t>
            </a:r>
          </a:p>
          <a:p>
            <a:r>
              <a:rPr lang="cs-CZ" sz="1800" dirty="0"/>
              <a:t>Nákup zařízení a vybavení pro pracovní pozice, které patří do nepřímých nákladů, není možné pořizovat vybavení a zařízení v rámci přímých nákladů</a:t>
            </a:r>
          </a:p>
          <a:p>
            <a:r>
              <a:rPr lang="cs-CZ" sz="1800" dirty="0"/>
              <a:t>Způsobilým výdajem projektu je vybavení zařízení, které je pracovištěm pečujících osob (nábytek, hračky, hry, výtvarné či sportovní potřeby, vybavení pro příměstské tábory apod.). </a:t>
            </a:r>
            <a:r>
              <a:rPr lang="cs-CZ" sz="1800" b="1" dirty="0"/>
              <a:t>Pozor na kancelářské potřeby, které spadají do nepřímých nákladů. </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24</a:t>
            </a:fld>
            <a:endParaRPr lang="cs-CZ" dirty="0"/>
          </a:p>
        </p:txBody>
      </p:sp>
    </p:spTree>
    <p:extLst>
      <p:ext uri="{BB962C8B-B14F-4D97-AF65-F5344CB8AC3E}">
        <p14:creationId xmlns:p14="http://schemas.microsoft.com/office/powerpoint/2010/main" val="557874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395536" y="2492896"/>
            <a:ext cx="8337362" cy="3960440"/>
          </a:xfrm>
        </p:spPr>
        <p:txBody>
          <a:bodyPr>
            <a:normAutofit fontScale="92500" lnSpcReduction="20000"/>
          </a:bodyPr>
          <a:lstStyle/>
          <a:p>
            <a:pPr marL="0" indent="0">
              <a:lnSpc>
                <a:spcPct val="100000"/>
              </a:lnSpc>
              <a:spcBef>
                <a:spcPts val="0"/>
              </a:spcBef>
              <a:spcAft>
                <a:spcPts val="0"/>
              </a:spcAft>
              <a:buNone/>
            </a:pPr>
            <a:endParaRPr lang="cs-CZ" altLang="cs-CZ" sz="1200" dirty="0"/>
          </a:p>
          <a:p>
            <a:pPr marL="0" indent="0">
              <a:buNone/>
              <a:defRPr/>
            </a:pPr>
            <a:r>
              <a:rPr lang="cs-CZ" sz="2000" b="1" dirty="0"/>
              <a:t>1.1.3  Zařízení a vybavení, vč. nájmu a odpisů</a:t>
            </a:r>
          </a:p>
          <a:p>
            <a:pPr>
              <a:lnSpc>
                <a:spcPct val="80000"/>
              </a:lnSpc>
              <a:defRPr/>
            </a:pPr>
            <a:r>
              <a:rPr lang="cs-CZ" altLang="cs-CZ" sz="1800" b="1" dirty="0"/>
              <a:t>Investiční výdaje =</a:t>
            </a:r>
            <a:r>
              <a:rPr lang="cs-CZ" altLang="cs-CZ" sz="1800" dirty="0"/>
              <a:t> odpisovaný hmotný majetek (pořizovací hodnota vyšší než 40 tis. Kč) a nehmotný majetek (pořizovací cena vyšší než 60 tis. Kč)</a:t>
            </a:r>
          </a:p>
          <a:p>
            <a:pPr>
              <a:lnSpc>
                <a:spcPct val="80000"/>
              </a:lnSpc>
              <a:defRPr/>
            </a:pPr>
            <a:r>
              <a:rPr lang="cs-CZ" altLang="cs-CZ" sz="1800" b="1" dirty="0"/>
              <a:t>Neinvestiční výdaje = </a:t>
            </a:r>
            <a:r>
              <a:rPr lang="cs-CZ" altLang="cs-CZ" sz="1800" dirty="0"/>
              <a:t>neodpisovaný hmotný (pořizovací hodnota nižší než 40 tis. Kč) a nehmotný majetek (pořizovací cena nižší než 60 tis. Kč)</a:t>
            </a:r>
          </a:p>
          <a:p>
            <a:pPr>
              <a:lnSpc>
                <a:spcPct val="80000"/>
              </a:lnSpc>
              <a:defRPr/>
            </a:pPr>
            <a:r>
              <a:rPr lang="cs-CZ" altLang="cs-CZ" sz="1800" b="1" dirty="0"/>
              <a:t>Zařízení a vybavení pro členy RT</a:t>
            </a:r>
            <a:r>
              <a:rPr lang="cs-CZ" altLang="cs-CZ" sz="1800" dirty="0"/>
              <a:t>, kteří přímo pracují s CS nebo zajišťují výstup k přímému využití CS</a:t>
            </a:r>
          </a:p>
          <a:p>
            <a:pPr>
              <a:lnSpc>
                <a:spcPct val="80000"/>
              </a:lnSpc>
              <a:defRPr/>
            </a:pPr>
            <a:r>
              <a:rPr lang="cs-CZ" altLang="cs-CZ" sz="1800" b="1" dirty="0"/>
              <a:t>Nákup vybavení pro RT</a:t>
            </a:r>
            <a:r>
              <a:rPr lang="cs-CZ" altLang="cs-CZ" sz="1800" dirty="0"/>
              <a:t>, např.  nákup výpočetní techniky - pro pracovníky RT lze pořídit pouze takový počet  kusů zařízení a vybavení, který odpovídá výši úvazku členů RT = 1 ks na 1 úvazek; pokud je úvazek nižší, lze uplatnit pouze část pořizovací ceny, vztahující se k danému úvazku (0,5 úvazek = 0,5 ceny výpočetní techniky), úvazky jednotlivých členů RT je možné sčítat</a:t>
            </a:r>
          </a:p>
          <a:p>
            <a:pPr>
              <a:lnSpc>
                <a:spcPct val="80000"/>
              </a:lnSpc>
              <a:defRPr/>
            </a:pPr>
            <a:r>
              <a:rPr lang="cs-CZ" sz="1800" dirty="0"/>
              <a:t>Do těchto výdajů patří i </a:t>
            </a:r>
            <a:r>
              <a:rPr lang="cs-CZ" sz="1800" b="1" dirty="0"/>
              <a:t>nábytek</a:t>
            </a:r>
            <a:r>
              <a:rPr lang="cs-CZ" sz="1800" dirty="0"/>
              <a:t> </a:t>
            </a:r>
          </a:p>
          <a:p>
            <a:pPr>
              <a:lnSpc>
                <a:spcPct val="80000"/>
              </a:lnSpc>
              <a:defRPr/>
            </a:pPr>
            <a:r>
              <a:rPr lang="cs-CZ" sz="1800" dirty="0"/>
              <a:t>Pokud jakýkoliv nákup zařízení a vybavení patří na základě vymezení nepřímých nákladů (dle kapitoly 6.4.16) mezi nepřímé náklady, nelze tyto výdaje řadit mezi přímé způsobilé  náklady</a:t>
            </a:r>
            <a:endParaRPr lang="cs-CZ" sz="1800" b="1" dirty="0"/>
          </a:p>
          <a:p>
            <a:pPr>
              <a:lnSpc>
                <a:spcPct val="80000"/>
              </a:lnSpc>
              <a:spcBef>
                <a:spcPts val="0"/>
              </a:spcBef>
              <a:spcAft>
                <a:spcPts val="0"/>
              </a:spcAft>
              <a:buFont typeface="Wingdings" panose="05000000000000000000" pitchFamily="2" charset="2"/>
              <a:buChar char="ü"/>
              <a:defRPr/>
            </a:pPr>
            <a:endParaRPr lang="cs-CZ" altLang="cs-CZ" sz="1200" dirty="0"/>
          </a:p>
          <a:p>
            <a:pPr marL="0" indent="0">
              <a:lnSpc>
                <a:spcPct val="80000"/>
              </a:lnSpc>
              <a:spcBef>
                <a:spcPts val="0"/>
              </a:spcBef>
              <a:spcAft>
                <a:spcPts val="0"/>
              </a:spcAft>
              <a:buNone/>
              <a:defRPr/>
            </a:pPr>
            <a:endParaRPr lang="cs-CZ" altLang="cs-CZ" sz="1200" dirty="0"/>
          </a:p>
          <a:p>
            <a:pPr marL="0" indent="0">
              <a:buNone/>
              <a:defRPr/>
            </a:pPr>
            <a:endParaRPr lang="cs-CZ" sz="1200" b="1" dirty="0"/>
          </a:p>
          <a:p>
            <a:pPr>
              <a:lnSpc>
                <a:spcPct val="80000"/>
              </a:lnSpc>
              <a:defRPr/>
            </a:pPr>
            <a:endParaRPr lang="cs-CZ" altLang="cs-CZ" sz="1200" dirty="0"/>
          </a:p>
          <a:p>
            <a:pPr>
              <a:lnSpc>
                <a:spcPct val="80000"/>
              </a:lnSpc>
            </a:pPr>
            <a:endParaRPr lang="cs-CZ" altLang="cs-CZ" dirty="0"/>
          </a:p>
          <a:p>
            <a:pPr>
              <a:lnSpc>
                <a:spcPct val="80000"/>
              </a:lnSpc>
            </a:pPr>
            <a:endParaRPr lang="cs-CZ" alt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25</a:t>
            </a:fld>
            <a:endParaRPr lang="cs-CZ" dirty="0"/>
          </a:p>
        </p:txBody>
      </p:sp>
    </p:spTree>
    <p:extLst>
      <p:ext uri="{BB962C8B-B14F-4D97-AF65-F5344CB8AC3E}">
        <p14:creationId xmlns:p14="http://schemas.microsoft.com/office/powerpoint/2010/main" val="2984867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287522" y="2492896"/>
            <a:ext cx="8568952" cy="5256584"/>
          </a:xfrm>
        </p:spPr>
        <p:txBody>
          <a:bodyPr/>
          <a:lstStyle/>
          <a:p>
            <a:pPr marL="0" indent="0">
              <a:lnSpc>
                <a:spcPct val="80000"/>
              </a:lnSpc>
              <a:spcBef>
                <a:spcPts val="0"/>
              </a:spcBef>
              <a:spcAft>
                <a:spcPts val="0"/>
              </a:spcAft>
              <a:buNone/>
              <a:defRPr/>
            </a:pPr>
            <a:r>
              <a:rPr lang="cs-CZ" sz="2000" b="1" dirty="0"/>
              <a:t>V rámci kapitoly 1.1.3 lze také hradit:</a:t>
            </a:r>
          </a:p>
          <a:p>
            <a:pPr marL="0" indent="0">
              <a:lnSpc>
                <a:spcPct val="80000"/>
              </a:lnSpc>
              <a:spcBef>
                <a:spcPts val="0"/>
              </a:spcBef>
              <a:spcAft>
                <a:spcPts val="0"/>
              </a:spcAft>
              <a:buNone/>
              <a:defRPr/>
            </a:pPr>
            <a:endParaRPr lang="cs-CZ" sz="1800" b="1" dirty="0"/>
          </a:p>
          <a:p>
            <a:pPr>
              <a:defRPr/>
            </a:pPr>
            <a:r>
              <a:rPr lang="cs-CZ" sz="2000" b="1" dirty="0"/>
              <a:t>Nájem či leasing zařízení a vybavení, budov</a:t>
            </a:r>
          </a:p>
          <a:p>
            <a:pPr lvl="1">
              <a:lnSpc>
                <a:spcPct val="100000"/>
              </a:lnSpc>
              <a:spcBef>
                <a:spcPts val="0"/>
              </a:spcBef>
              <a:spcAft>
                <a:spcPts val="0"/>
              </a:spcAft>
              <a:defRPr/>
            </a:pPr>
            <a:r>
              <a:rPr lang="cs-CZ" b="1" dirty="0"/>
              <a:t>Operativní leasing = </a:t>
            </a:r>
            <a:r>
              <a:rPr lang="cs-CZ" dirty="0"/>
              <a:t>nájemné (splátky) leasingu, smlouva o nájmu nebo operativním leasingu</a:t>
            </a:r>
          </a:p>
          <a:p>
            <a:pPr lvl="1">
              <a:lnSpc>
                <a:spcPct val="100000"/>
              </a:lnSpc>
              <a:spcBef>
                <a:spcPts val="0"/>
              </a:spcBef>
              <a:spcAft>
                <a:spcPts val="0"/>
              </a:spcAft>
              <a:defRPr/>
            </a:pPr>
            <a:r>
              <a:rPr lang="cs-CZ" b="1" dirty="0"/>
              <a:t>Finanční leasing = </a:t>
            </a:r>
            <a:r>
              <a:rPr lang="cs-CZ" dirty="0"/>
              <a:t>způsobilé jsou pouze splátky leasingu, vztahující se k období trvání projektu (daně a finanční činnost pronajímatele související s leasingovou smlouvou nejsou způsobilými výdaji)</a:t>
            </a:r>
          </a:p>
          <a:p>
            <a:pPr>
              <a:lnSpc>
                <a:spcPct val="100000"/>
              </a:lnSpc>
              <a:spcBef>
                <a:spcPts val="0"/>
              </a:spcBef>
              <a:spcAft>
                <a:spcPts val="0"/>
              </a:spcAft>
              <a:defRPr/>
            </a:pPr>
            <a:endParaRPr lang="cs-CZ" sz="2000" b="1" dirty="0"/>
          </a:p>
          <a:p>
            <a:pPr>
              <a:defRPr/>
            </a:pPr>
            <a:r>
              <a:rPr lang="cs-CZ" sz="2000" b="1" dirty="0"/>
              <a:t>Odpisy (daňové)</a:t>
            </a:r>
          </a:p>
          <a:p>
            <a:pPr lvl="1">
              <a:lnSpc>
                <a:spcPct val="100000"/>
              </a:lnSpc>
              <a:spcBef>
                <a:spcPts val="0"/>
              </a:spcBef>
              <a:spcAft>
                <a:spcPts val="0"/>
              </a:spcAft>
            </a:pPr>
            <a:r>
              <a:rPr lang="cs-CZ" dirty="0"/>
              <a:t>Dlouhodobého hmotného a nehmotného majetku používaného pro účely projektu, které využívá CS</a:t>
            </a:r>
          </a:p>
          <a:p>
            <a:pPr lvl="1">
              <a:lnSpc>
                <a:spcPct val="100000"/>
              </a:lnSpc>
              <a:spcBef>
                <a:spcPts val="0"/>
              </a:spcBef>
              <a:spcAft>
                <a:spcPts val="0"/>
              </a:spcAft>
            </a:pPr>
            <a:r>
              <a:rPr lang="cs-CZ" dirty="0"/>
              <a:t>Jsou způsobilým výdajem po dobu trvání projektu za předpokladu, že nákup takového majetku není součástí způsobilých výdajů na projekt</a:t>
            </a:r>
          </a:p>
          <a:p>
            <a:pPr marL="0" indent="0">
              <a:lnSpc>
                <a:spcPct val="100000"/>
              </a:lnSpc>
              <a:spcBef>
                <a:spcPts val="0"/>
              </a:spcBef>
              <a:spcAft>
                <a:spcPts val="0"/>
              </a:spcAft>
              <a:buNone/>
            </a:pPr>
            <a:endParaRPr lang="cs-CZ" sz="1400" dirty="0"/>
          </a:p>
          <a:p>
            <a:pPr marL="0" indent="0">
              <a:buNone/>
              <a:defRPr/>
            </a:pPr>
            <a:endParaRPr lang="cs-CZ" sz="1600" b="1" dirty="0"/>
          </a:p>
          <a:p>
            <a:pPr>
              <a:lnSpc>
                <a:spcPct val="80000"/>
              </a:lnSpc>
              <a:defRPr/>
            </a:pPr>
            <a:endParaRPr lang="cs-CZ" altLang="cs-CZ" sz="1200" dirty="0"/>
          </a:p>
          <a:p>
            <a:pPr>
              <a:lnSpc>
                <a:spcPct val="80000"/>
              </a:lnSpc>
            </a:pPr>
            <a:endParaRPr lang="cs-CZ" altLang="cs-CZ" dirty="0"/>
          </a:p>
          <a:p>
            <a:pPr>
              <a:lnSpc>
                <a:spcPct val="80000"/>
              </a:lnSpc>
            </a:pPr>
            <a:endParaRPr lang="cs-CZ" alt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26</a:t>
            </a:fld>
            <a:endParaRPr lang="cs-CZ" dirty="0"/>
          </a:p>
        </p:txBody>
      </p:sp>
    </p:spTree>
    <p:extLst>
      <p:ext uri="{BB962C8B-B14F-4D97-AF65-F5344CB8AC3E}">
        <p14:creationId xmlns:p14="http://schemas.microsoft.com/office/powerpoint/2010/main" val="867758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a:xfrm>
            <a:off x="539552" y="1340768"/>
            <a:ext cx="8064000" cy="4707224"/>
          </a:xfrm>
        </p:spPr>
        <p:txBody>
          <a:bodyPr/>
          <a:lstStyle/>
          <a:p>
            <a:pPr marL="0" indent="0">
              <a:buNone/>
            </a:pPr>
            <a:r>
              <a:rPr lang="cs-CZ" sz="2800" b="1" dirty="0"/>
              <a:t>Nákup služeb </a:t>
            </a:r>
          </a:p>
          <a:p>
            <a:r>
              <a:rPr lang="cs-CZ" sz="1800" dirty="0"/>
              <a:t>Dodání služby musí být nezbytné k realizaci projektu a musí vytvářet novou hodnotu. </a:t>
            </a:r>
          </a:p>
          <a:p>
            <a:r>
              <a:rPr lang="cs-CZ" sz="1800" b="1" dirty="0"/>
              <a:t>Pronájem prostor nutných pro realizaci projektu </a:t>
            </a:r>
            <a:r>
              <a:rPr lang="cs-CZ" sz="1800" dirty="0"/>
              <a:t>(kromě kancelářských prostor určených pro práci projektového či finančního manažera a koordinátora projektu nebo jiných administrativních pozic. Náklady na nájem těchto prostor spadají do nepřímých nákladů).</a:t>
            </a:r>
          </a:p>
          <a:p>
            <a:r>
              <a:rPr lang="cs-CZ" sz="1800" b="1" dirty="0"/>
              <a:t>Animační služby</a:t>
            </a:r>
            <a:r>
              <a:rPr lang="cs-CZ" sz="1800" dirty="0"/>
              <a:t>, tzn. že pečující osoba pracuje na živnostenský list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27</a:t>
            </a:fld>
            <a:endParaRPr lang="cs-CZ" dirty="0"/>
          </a:p>
        </p:txBody>
      </p:sp>
    </p:spTree>
    <p:extLst>
      <p:ext uri="{BB962C8B-B14F-4D97-AF65-F5344CB8AC3E}">
        <p14:creationId xmlns:p14="http://schemas.microsoft.com/office/powerpoint/2010/main" val="2379915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a:xfrm>
            <a:off x="323528" y="1340768"/>
            <a:ext cx="8568952" cy="5112568"/>
          </a:xfrm>
        </p:spPr>
        <p:txBody>
          <a:bodyPr/>
          <a:lstStyle/>
          <a:p>
            <a:pPr marL="0" indent="0">
              <a:buNone/>
            </a:pPr>
            <a:r>
              <a:rPr lang="cs-CZ" sz="2800" b="1" dirty="0"/>
              <a:t>Nákup zařízení a vybavení</a:t>
            </a:r>
          </a:p>
          <a:p>
            <a:pPr lvl="1"/>
            <a:r>
              <a:rPr lang="cs-CZ" dirty="0"/>
              <a:t>dle „</a:t>
            </a:r>
            <a:r>
              <a:rPr lang="cs-CZ" dirty="0">
                <a:hlinkClick r:id="rId3"/>
              </a:rPr>
              <a:t>Tabulky obvyklých cen, mezd a platů</a:t>
            </a:r>
            <a:r>
              <a:rPr lang="cs-CZ" dirty="0"/>
              <a:t>“ (dostupná na esfcr.cz)</a:t>
            </a:r>
          </a:p>
          <a:p>
            <a:pPr lvl="1"/>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28</a:t>
            </a:fld>
            <a:endParaRPr lang="cs-CZ" dirty="0"/>
          </a:p>
        </p:txBody>
      </p:sp>
    </p:spTree>
    <p:extLst>
      <p:ext uri="{BB962C8B-B14F-4D97-AF65-F5344CB8AC3E}">
        <p14:creationId xmlns:p14="http://schemas.microsoft.com/office/powerpoint/2010/main" val="775921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467544" y="2780928"/>
            <a:ext cx="8424000" cy="5247240"/>
          </a:xfrm>
        </p:spPr>
        <p:txBody>
          <a:bodyPr>
            <a:normAutofit/>
          </a:bodyPr>
          <a:lstStyle/>
          <a:p>
            <a:pPr marL="0" indent="0">
              <a:lnSpc>
                <a:spcPct val="100000"/>
              </a:lnSpc>
              <a:spcBef>
                <a:spcPts val="0"/>
              </a:spcBef>
              <a:spcAft>
                <a:spcPts val="0"/>
              </a:spcAft>
              <a:buNone/>
            </a:pPr>
            <a:endParaRPr lang="cs-CZ" sz="1800" b="1" dirty="0"/>
          </a:p>
          <a:p>
            <a:pPr marL="0" indent="0">
              <a:lnSpc>
                <a:spcPct val="100000"/>
              </a:lnSpc>
              <a:spcBef>
                <a:spcPts val="0"/>
              </a:spcBef>
              <a:spcAft>
                <a:spcPts val="0"/>
              </a:spcAft>
              <a:buNone/>
            </a:pPr>
            <a:endParaRPr lang="cs-CZ" sz="1800" b="1" dirty="0"/>
          </a:p>
          <a:p>
            <a:pPr marL="0" indent="0">
              <a:lnSpc>
                <a:spcPct val="100000"/>
              </a:lnSpc>
              <a:spcBef>
                <a:spcPts val="0"/>
              </a:spcBef>
              <a:spcAft>
                <a:spcPts val="0"/>
              </a:spcAft>
              <a:buNone/>
            </a:pPr>
            <a:r>
              <a:rPr lang="cs-CZ" sz="1800" b="1" dirty="0"/>
              <a:t>1.2 Nepřímé náklady </a:t>
            </a:r>
          </a:p>
          <a:p>
            <a:pPr>
              <a:lnSpc>
                <a:spcPct val="100000"/>
              </a:lnSpc>
              <a:spcBef>
                <a:spcPts val="0"/>
              </a:spcBef>
              <a:spcAft>
                <a:spcPts val="0"/>
              </a:spcAft>
            </a:pPr>
            <a:endParaRPr lang="cs-CZ" sz="1800" dirty="0"/>
          </a:p>
          <a:p>
            <a:pPr>
              <a:lnSpc>
                <a:spcPct val="100000"/>
              </a:lnSpc>
              <a:spcBef>
                <a:spcPts val="0"/>
              </a:spcBef>
              <a:spcAft>
                <a:spcPts val="0"/>
              </a:spcAft>
            </a:pPr>
            <a:r>
              <a:rPr lang="cs-CZ" altLang="cs-CZ" sz="1800" b="1" dirty="0"/>
              <a:t>Max. 25% přímých způsobilých nákladů projektu</a:t>
            </a:r>
          </a:p>
          <a:p>
            <a:pPr>
              <a:lnSpc>
                <a:spcPct val="100000"/>
              </a:lnSpc>
              <a:spcBef>
                <a:spcPts val="0"/>
              </a:spcBef>
              <a:spcAft>
                <a:spcPts val="0"/>
              </a:spcAft>
            </a:pPr>
            <a:endParaRPr lang="cs-CZ" altLang="cs-CZ" sz="1800" b="1" dirty="0"/>
          </a:p>
          <a:p>
            <a:pPr>
              <a:lnSpc>
                <a:spcPct val="150000"/>
              </a:lnSpc>
              <a:spcBef>
                <a:spcPts val="0"/>
              </a:spcBef>
              <a:spcAft>
                <a:spcPts val="0"/>
              </a:spcAft>
            </a:pPr>
            <a:r>
              <a:rPr lang="cs-CZ" sz="1800" dirty="0"/>
              <a:t>administrativa, řízení projektu (včetně finančního), účetnictví, personalistika komunikační a informační opatření, občerstvení a stravování a podpůrné procesy pro provoz projektu</a:t>
            </a:r>
          </a:p>
          <a:p>
            <a:pPr>
              <a:lnSpc>
                <a:spcPct val="150000"/>
              </a:lnSpc>
              <a:spcBef>
                <a:spcPts val="0"/>
              </a:spcBef>
              <a:spcAft>
                <a:spcPts val="0"/>
              </a:spcAft>
            </a:pPr>
            <a:r>
              <a:rPr lang="cs-CZ" sz="1800" dirty="0"/>
              <a:t>cestovní náhrady spojené s pracovními cestami RT</a:t>
            </a:r>
          </a:p>
          <a:p>
            <a:pPr>
              <a:lnSpc>
                <a:spcPct val="150000"/>
              </a:lnSpc>
              <a:spcBef>
                <a:spcPts val="0"/>
              </a:spcBef>
              <a:spcAft>
                <a:spcPts val="0"/>
              </a:spcAft>
            </a:pPr>
            <a:r>
              <a:rPr lang="cs-CZ" sz="1800" dirty="0"/>
              <a:t>spotřební materiál, zařízení a vybavení (papír…)</a:t>
            </a:r>
          </a:p>
          <a:p>
            <a:pPr>
              <a:lnSpc>
                <a:spcPct val="150000"/>
              </a:lnSpc>
              <a:spcBef>
                <a:spcPts val="0"/>
              </a:spcBef>
              <a:spcAft>
                <a:spcPts val="0"/>
              </a:spcAft>
            </a:pPr>
            <a:r>
              <a:rPr lang="cs-CZ" sz="1800" dirty="0"/>
              <a:t>prostory pro realizaci projektu (nájemné, vodné, stočné, energie…)</a:t>
            </a:r>
          </a:p>
          <a:p>
            <a:pPr>
              <a:lnSpc>
                <a:spcPct val="150000"/>
              </a:lnSpc>
              <a:spcBef>
                <a:spcPts val="0"/>
              </a:spcBef>
              <a:spcAft>
                <a:spcPts val="0"/>
              </a:spcAft>
            </a:pPr>
            <a:r>
              <a:rPr lang="cs-CZ" sz="1800" dirty="0"/>
              <a:t>ostatní provozní výdaje (internet, poštovné, telefon…)</a:t>
            </a:r>
          </a:p>
          <a:p>
            <a:pPr marL="0" indent="0">
              <a:lnSpc>
                <a:spcPct val="100000"/>
              </a:lnSpc>
              <a:spcBef>
                <a:spcPts val="0"/>
              </a:spcBef>
              <a:spcAft>
                <a:spcPts val="0"/>
              </a:spcAft>
              <a:buNone/>
            </a:pPr>
            <a:endParaRPr lang="cs-CZ" sz="18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29</a:t>
            </a:fld>
            <a:endParaRPr lang="cs-CZ" dirty="0"/>
          </a:p>
        </p:txBody>
      </p:sp>
    </p:spTree>
    <p:extLst>
      <p:ext uri="{BB962C8B-B14F-4D97-AF65-F5344CB8AC3E}">
        <p14:creationId xmlns:p14="http://schemas.microsoft.com/office/powerpoint/2010/main" val="203901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informace</a:t>
            </a:r>
          </a:p>
        </p:txBody>
      </p:sp>
      <p:sp>
        <p:nvSpPr>
          <p:cNvPr id="3" name="Zástupný symbol pro obsah 2"/>
          <p:cNvSpPr>
            <a:spLocks noGrp="1"/>
          </p:cNvSpPr>
          <p:nvPr>
            <p:ph idx="1"/>
          </p:nvPr>
        </p:nvSpPr>
        <p:spPr/>
        <p:txBody>
          <a:bodyPr/>
          <a:lstStyle/>
          <a:p>
            <a:r>
              <a:rPr lang="cs-CZ" dirty="0"/>
              <a:t>Vyhlášena: 24.9. 2019 4:00 </a:t>
            </a:r>
          </a:p>
          <a:p>
            <a:r>
              <a:rPr lang="cs-CZ" dirty="0"/>
              <a:t>Ukončena: 30.11. 2019 23:00 	</a:t>
            </a:r>
          </a:p>
          <a:p>
            <a:r>
              <a:rPr lang="cs-CZ" dirty="0"/>
              <a:t>Celková alokace </a:t>
            </a:r>
            <a:r>
              <a:rPr lang="cs-CZ" b="1" dirty="0"/>
              <a:t>2 359 452,- Kč </a:t>
            </a:r>
            <a:r>
              <a:rPr lang="cs-CZ" dirty="0"/>
              <a:t>.</a:t>
            </a:r>
          </a:p>
          <a:p>
            <a:r>
              <a:rPr lang="cs-CZ" dirty="0"/>
              <a:t>Min. výše projektu: 400 000,- Kč (celkové způsobilé výdaje!!)</a:t>
            </a:r>
          </a:p>
          <a:p>
            <a:r>
              <a:rPr lang="cs-CZ" dirty="0"/>
              <a:t>Max. výše projektu: 2 359 452,- Kč. (CZV)</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a:t>
            </a:fld>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a:xfrm>
            <a:off x="395536" y="1961456"/>
            <a:ext cx="8136456" cy="4896544"/>
          </a:xfrm>
        </p:spPr>
        <p:txBody>
          <a:bodyPr/>
          <a:lstStyle/>
          <a:p>
            <a:pPr marL="0" indent="0">
              <a:buNone/>
            </a:pPr>
            <a:r>
              <a:rPr lang="cs-CZ" sz="2800" b="1" dirty="0"/>
              <a:t>Pracovní pozice hrazené z nepřímých nákladů (NN)</a:t>
            </a:r>
          </a:p>
          <a:p>
            <a:r>
              <a:rPr lang="pl-PL" dirty="0"/>
              <a:t>nepracují přímo s cílovou skupinou projektu nebo </a:t>
            </a:r>
          </a:p>
          <a:p>
            <a:r>
              <a:rPr lang="cs-CZ" dirty="0"/>
              <a:t>nezajišťují výstup, který je určen k přímému využití cílovou skupinou projektu</a:t>
            </a:r>
          </a:p>
          <a:p>
            <a:endParaRPr lang="cs-CZ" dirty="0"/>
          </a:p>
          <a:p>
            <a:r>
              <a:rPr lang="cs-CZ" dirty="0"/>
              <a:t>Pozice hrazené z NN se do rozpočtu projektu neuvádějí, např.:</a:t>
            </a:r>
          </a:p>
          <a:p>
            <a:pPr lvl="3">
              <a:buFont typeface="Arial" panose="020B0604020202020204" pitchFamily="34" charset="0"/>
              <a:buChar char="•"/>
            </a:pPr>
            <a:r>
              <a:rPr lang="cs-CZ" b="1" dirty="0"/>
              <a:t>Projektový manažer</a:t>
            </a:r>
          </a:p>
          <a:p>
            <a:pPr lvl="3">
              <a:buFont typeface="Arial" panose="020B0604020202020204" pitchFamily="34" charset="0"/>
              <a:buChar char="•"/>
            </a:pPr>
            <a:r>
              <a:rPr lang="cs-CZ" b="1" dirty="0"/>
              <a:t>Finanční manažer</a:t>
            </a:r>
          </a:p>
          <a:p>
            <a:pPr lvl="3">
              <a:buFont typeface="Arial" panose="020B0604020202020204" pitchFamily="34" charset="0"/>
              <a:buChar char="•"/>
            </a:pPr>
            <a:r>
              <a:rPr lang="cs-CZ" b="1" dirty="0"/>
              <a:t>Koordinátor projektu</a:t>
            </a:r>
          </a:p>
          <a:p>
            <a:pPr marL="666000" lvl="2"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30</a:t>
            </a:fld>
            <a:endParaRPr lang="cs-CZ" dirty="0"/>
          </a:p>
        </p:txBody>
      </p:sp>
    </p:spTree>
    <p:extLst>
      <p:ext uri="{BB962C8B-B14F-4D97-AF65-F5344CB8AC3E}">
        <p14:creationId xmlns:p14="http://schemas.microsoft.com/office/powerpoint/2010/main" val="500439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 a rozpočet</a:t>
            </a:r>
          </a:p>
        </p:txBody>
      </p:sp>
      <p:sp>
        <p:nvSpPr>
          <p:cNvPr id="3" name="Zástupný symbol pro obsah 2"/>
          <p:cNvSpPr>
            <a:spLocks noGrp="1"/>
          </p:cNvSpPr>
          <p:nvPr>
            <p:ph idx="1"/>
          </p:nvPr>
        </p:nvSpPr>
        <p:spPr/>
        <p:txBody>
          <a:bodyPr/>
          <a:lstStyle/>
          <a:p>
            <a:r>
              <a:rPr lang="cs-CZ" sz="2800" b="1" dirty="0"/>
              <a:t>Přímá podpora</a:t>
            </a:r>
          </a:p>
          <a:p>
            <a:pPr lvl="1"/>
            <a:r>
              <a:rPr lang="cs-CZ" dirty="0"/>
              <a:t>Mzdové příspěvky, cestovné, stravné a ubytování</a:t>
            </a:r>
          </a:p>
          <a:p>
            <a:pPr marL="414000" lvl="1" indent="0">
              <a:buNone/>
            </a:pPr>
            <a:endParaRPr lang="cs-CZ" dirty="0"/>
          </a:p>
          <a:p>
            <a:r>
              <a:rPr lang="cs-CZ" sz="2800" b="1" dirty="0"/>
              <a:t>Nepřímé náklady</a:t>
            </a:r>
          </a:p>
          <a:p>
            <a:pPr lvl="1"/>
            <a:r>
              <a:rPr lang="cs-CZ" dirty="0"/>
              <a:t>Přesný výčet položek, které spadají do nepřímých nákladů, uvádí příručka „</a:t>
            </a:r>
            <a:r>
              <a:rPr lang="cs-CZ" dirty="0">
                <a:hlinkClick r:id="rId3"/>
              </a:rPr>
              <a:t>Specifická část pravidel pro žadatele a příjemce pro projekty se skutečně vzniklými výdaji a případně také s nepřímými náklady (verze 2)</a:t>
            </a:r>
            <a:r>
              <a:rPr lang="cs-CZ" dirty="0"/>
              <a:t>“</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31</a:t>
            </a:fld>
            <a:endParaRPr lang="cs-CZ" dirty="0"/>
          </a:p>
        </p:txBody>
      </p:sp>
    </p:spTree>
    <p:extLst>
      <p:ext uri="{BB962C8B-B14F-4D97-AF65-F5344CB8AC3E}">
        <p14:creationId xmlns:p14="http://schemas.microsoft.com/office/powerpoint/2010/main" val="2500753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Věcná způsobilost výdajů </a:t>
            </a:r>
          </a:p>
        </p:txBody>
      </p:sp>
      <p:sp>
        <p:nvSpPr>
          <p:cNvPr id="3" name="Zástupný symbol pro obsah 2"/>
          <p:cNvSpPr>
            <a:spLocks noGrp="1"/>
          </p:cNvSpPr>
          <p:nvPr>
            <p:ph idx="1"/>
          </p:nvPr>
        </p:nvSpPr>
        <p:spPr>
          <a:xfrm>
            <a:off x="575779" y="2732397"/>
            <a:ext cx="7992438" cy="4464496"/>
          </a:xfrm>
        </p:spPr>
        <p:txBody>
          <a:bodyPr>
            <a:normAutofit lnSpcReduction="10000"/>
          </a:bodyPr>
          <a:lstStyle/>
          <a:p>
            <a:pPr>
              <a:lnSpc>
                <a:spcPct val="100000"/>
              </a:lnSpc>
              <a:spcBef>
                <a:spcPts val="0"/>
              </a:spcBef>
              <a:spcAft>
                <a:spcPts val="0"/>
              </a:spcAft>
            </a:pPr>
            <a:r>
              <a:rPr lang="cs-CZ" sz="1800" dirty="0"/>
              <a:t>Pro projekty, u nichž podstatná většina nákladů vznikne formou nákupu služeb od externích dodavatelů, jsou způsobilá procenta nepřímých nákladů snížena</a:t>
            </a:r>
          </a:p>
          <a:p>
            <a:pPr>
              <a:lnSpc>
                <a:spcPct val="100000"/>
              </a:lnSpc>
              <a:spcBef>
                <a:spcPts val="0"/>
              </a:spcBef>
              <a:spcAft>
                <a:spcPts val="0"/>
              </a:spcAft>
            </a:pPr>
            <a:endParaRPr lang="cs-CZ" sz="1800" dirty="0"/>
          </a:p>
          <a:p>
            <a:pPr>
              <a:lnSpc>
                <a:spcPct val="100000"/>
              </a:lnSpc>
              <a:spcBef>
                <a:spcPts val="0"/>
              </a:spcBef>
              <a:spcAft>
                <a:spcPts val="0"/>
              </a:spcAft>
            </a:pPr>
            <a:r>
              <a:rPr lang="cs-CZ" sz="1800" dirty="0"/>
              <a:t>Podíly pro nepřímé náklady jsou sníženy pro projekty s objemem nákupu služeb v těchto intencích:</a:t>
            </a:r>
          </a:p>
          <a:p>
            <a:pPr>
              <a:lnSpc>
                <a:spcPct val="100000"/>
              </a:lnSpc>
              <a:spcBef>
                <a:spcPts val="0"/>
              </a:spcBef>
              <a:spcAft>
                <a:spcPts val="0"/>
              </a:spcAft>
            </a:pPr>
            <a:endParaRPr lang="cs-CZ" sz="14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a:lnSpc>
                <a:spcPct val="100000"/>
              </a:lnSpc>
              <a:spcBef>
                <a:spcPts val="0"/>
              </a:spcBef>
              <a:spcAft>
                <a:spcPts val="0"/>
              </a:spcAft>
            </a:pPr>
            <a:endParaRPr lang="cs-CZ" altLang="cs-CZ" sz="1800" dirty="0"/>
          </a:p>
          <a:p>
            <a:pPr marL="0" indent="0">
              <a:lnSpc>
                <a:spcPct val="100000"/>
              </a:lnSpc>
              <a:spcBef>
                <a:spcPts val="0"/>
              </a:spcBef>
              <a:spcAft>
                <a:spcPts val="0"/>
              </a:spcAft>
              <a:buNone/>
            </a:pPr>
            <a:endParaRPr lang="cs-CZ" altLang="cs-CZ" sz="1200" dirty="0"/>
          </a:p>
          <a:p>
            <a:pPr marL="0" indent="0">
              <a:lnSpc>
                <a:spcPct val="100000"/>
              </a:lnSpc>
              <a:spcBef>
                <a:spcPts val="0"/>
              </a:spcBef>
              <a:spcAft>
                <a:spcPts val="0"/>
              </a:spcAft>
              <a:buNone/>
            </a:pPr>
            <a:r>
              <a:rPr lang="cs-CZ" sz="1800" b="1" dirty="0"/>
              <a:t>2. Celkové nezpůsobilé výdaje</a:t>
            </a:r>
          </a:p>
          <a:p>
            <a:pPr marL="0" indent="0">
              <a:lnSpc>
                <a:spcPct val="100000"/>
              </a:lnSpc>
              <a:spcBef>
                <a:spcPts val="0"/>
              </a:spcBef>
              <a:spcAft>
                <a:spcPts val="0"/>
              </a:spcAft>
              <a:buNone/>
            </a:pPr>
            <a:endParaRPr lang="cs-CZ" sz="1800" b="1" dirty="0"/>
          </a:p>
          <a:p>
            <a:pPr>
              <a:lnSpc>
                <a:spcPct val="100000"/>
              </a:lnSpc>
              <a:spcBef>
                <a:spcPts val="0"/>
              </a:spcBef>
              <a:spcAft>
                <a:spcPts val="0"/>
              </a:spcAft>
            </a:pPr>
            <a:r>
              <a:rPr lang="cs-CZ" sz="1800" dirty="0"/>
              <a:t>Pro potřeby OPZ se v žádosti o podporu nevyplňují</a:t>
            </a:r>
            <a:endParaRPr lang="cs-CZ" sz="1800" b="1" dirty="0"/>
          </a:p>
          <a:p>
            <a:pPr marL="0" indent="0">
              <a:lnSpc>
                <a:spcPct val="100000"/>
              </a:lnSpc>
              <a:spcBef>
                <a:spcPts val="0"/>
              </a:spcBef>
              <a:spcAft>
                <a:spcPts val="0"/>
              </a:spcAft>
              <a:buNone/>
            </a:pPr>
            <a:endParaRPr lang="cs-CZ" sz="900" dirty="0"/>
          </a:p>
          <a:p>
            <a:pPr>
              <a:lnSpc>
                <a:spcPct val="100000"/>
              </a:lnSpc>
              <a:spcBef>
                <a:spcPts val="0"/>
              </a:spcBef>
              <a:spcAft>
                <a:spcPts val="0"/>
              </a:spcAft>
            </a:pPr>
            <a:endParaRPr lang="cs-CZ" altLang="cs-CZ" sz="3200" dirty="0"/>
          </a:p>
          <a:p>
            <a:pPr marL="0" indent="0">
              <a:lnSpc>
                <a:spcPct val="100000"/>
              </a:lnSpc>
              <a:spcBef>
                <a:spcPts val="0"/>
              </a:spcBef>
              <a:spcAft>
                <a:spcPts val="0"/>
              </a:spcAft>
              <a:buNone/>
            </a:pPr>
            <a:endParaRPr lang="cs-CZ" altLang="cs-CZ" sz="1800"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32</a:t>
            </a:fld>
            <a:endParaRPr lang="cs-CZ"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5266" y="3933056"/>
            <a:ext cx="7344816" cy="1679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7889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r>
              <a:rPr lang="cs-CZ" dirty="0"/>
              <a:t>PŘÍJMY PROJEKTU</a:t>
            </a:r>
            <a:endParaRPr lang="cs-CZ" sz="2800" dirty="0"/>
          </a:p>
        </p:txBody>
      </p:sp>
      <p:sp>
        <p:nvSpPr>
          <p:cNvPr id="3" name="Zástupný symbol pro obsah 2"/>
          <p:cNvSpPr>
            <a:spLocks noGrp="1"/>
          </p:cNvSpPr>
          <p:nvPr>
            <p:ph idx="1"/>
          </p:nvPr>
        </p:nvSpPr>
        <p:spPr>
          <a:xfrm>
            <a:off x="277160" y="3356992"/>
            <a:ext cx="8424040" cy="3960440"/>
          </a:xfrm>
        </p:spPr>
        <p:txBody>
          <a:bodyPr>
            <a:normAutofit fontScale="77500" lnSpcReduction="20000"/>
          </a:bodyPr>
          <a:lstStyle/>
          <a:p>
            <a:pPr>
              <a:lnSpc>
                <a:spcPct val="100000"/>
              </a:lnSpc>
              <a:spcBef>
                <a:spcPts val="0"/>
              </a:spcBef>
            </a:pPr>
            <a:r>
              <a:rPr lang="cs-CZ" sz="2000" b="1" dirty="0"/>
              <a:t>Příjmem projektu se rozumí </a:t>
            </a:r>
            <a:r>
              <a:rPr lang="cs-CZ" sz="2000" dirty="0"/>
              <a:t>příjmy vygenerované projektem v době realizace projektu </a:t>
            </a:r>
          </a:p>
          <a:p>
            <a:pPr>
              <a:lnSpc>
                <a:spcPct val="100000"/>
              </a:lnSpc>
              <a:spcBef>
                <a:spcPts val="0"/>
              </a:spcBef>
            </a:pPr>
            <a:r>
              <a:rPr lang="cs-CZ" sz="2000" dirty="0"/>
              <a:t>Mezi příjmy projektu </a:t>
            </a:r>
            <a:r>
              <a:rPr lang="cs-CZ" sz="2000" b="1" dirty="0"/>
              <a:t>patří</a:t>
            </a:r>
            <a:r>
              <a:rPr lang="cs-CZ" sz="2000" dirty="0"/>
              <a:t> např. příjmy za poskytované služby (konferenční poplatky, poplatky za školení apod.), příjmy za prodej výrobků, které vznikly v rámci projektu (tj. výrobků, na jejichž vznik byly vynaloženy výdaje projektu); pronájem prostor, zařízení, softwaru atd. financovaných v rámci projektu atd.</a:t>
            </a:r>
          </a:p>
          <a:p>
            <a:pPr>
              <a:lnSpc>
                <a:spcPct val="100000"/>
              </a:lnSpc>
              <a:spcBef>
                <a:spcPts val="0"/>
              </a:spcBef>
            </a:pPr>
            <a:r>
              <a:rPr lang="cs-CZ" sz="2000" dirty="0"/>
              <a:t>Příjmem projektu nikdy </a:t>
            </a:r>
            <a:r>
              <a:rPr lang="cs-CZ" sz="2000" b="1" dirty="0"/>
              <a:t>nejsou</a:t>
            </a:r>
            <a:r>
              <a:rPr lang="cs-CZ" sz="2000" dirty="0"/>
              <a:t> úroky z bankovního účtu, obdržené platby                      ze smluvních pokut, peněžní jistota</a:t>
            </a:r>
          </a:p>
          <a:p>
            <a:pPr>
              <a:lnSpc>
                <a:spcPct val="100000"/>
              </a:lnSpc>
              <a:spcBef>
                <a:spcPts val="0"/>
              </a:spcBef>
            </a:pPr>
            <a:r>
              <a:rPr lang="cs-CZ" sz="2000" b="1" dirty="0"/>
              <a:t>Do žádosti o podporu </a:t>
            </a:r>
            <a:r>
              <a:rPr lang="cs-CZ" sz="2000" dirty="0"/>
              <a:t>se uvádí pouze „</a:t>
            </a:r>
            <a:r>
              <a:rPr lang="cs-CZ" sz="2000" b="1" dirty="0"/>
              <a:t>předpokládané čisté příjmy</a:t>
            </a:r>
            <a:r>
              <a:rPr lang="cs-CZ" sz="2000" dirty="0"/>
              <a:t>“ do řádku „</a:t>
            </a:r>
            <a:r>
              <a:rPr lang="cs-CZ" sz="2000" b="1" dirty="0"/>
              <a:t>Jiné peněžní příjmy</a:t>
            </a:r>
            <a:r>
              <a:rPr lang="cs-CZ" sz="2000" dirty="0"/>
              <a:t>“ (v případě vyrovnávací platby vypočtené na listu ISKP přílohy 11A) – o tyto příjmy bude vždy snížena poskytnutá podpora ŘO</a:t>
            </a:r>
          </a:p>
          <a:p>
            <a:pPr>
              <a:lnSpc>
                <a:spcPct val="100000"/>
              </a:lnSpc>
              <a:spcBef>
                <a:spcPts val="0"/>
              </a:spcBef>
            </a:pPr>
            <a:r>
              <a:rPr lang="cs-CZ" sz="2000" b="1" dirty="0"/>
              <a:t>Čistým příjmem </a:t>
            </a:r>
            <a:r>
              <a:rPr lang="cs-CZ" sz="2000" dirty="0"/>
              <a:t>je ta částka příjmů, která převyšuje částku vlastního financování způsobilých výdajů projektu ze zdrojů příjemce  (pokud příjemce má vlastní financování viz povinná míra spolufinancování)</a:t>
            </a:r>
          </a:p>
          <a:p>
            <a:pPr>
              <a:lnSpc>
                <a:spcPct val="100000"/>
              </a:lnSpc>
              <a:spcBef>
                <a:spcPts val="0"/>
              </a:spcBef>
            </a:pPr>
            <a:r>
              <a:rPr lang="cs-CZ" sz="2000" b="1" dirty="0"/>
              <a:t>Nepředpokládané i předpokládané čisté příjmy </a:t>
            </a:r>
            <a:r>
              <a:rPr lang="cs-CZ" sz="2000" dirty="0"/>
              <a:t>se budou reportovat průběžně ve Zprávách o realizaci projektu (ZOR)</a:t>
            </a:r>
          </a:p>
          <a:p>
            <a:pPr marL="0" indent="0">
              <a:lnSpc>
                <a:spcPct val="100000"/>
              </a:lnSpc>
              <a:buNone/>
            </a:pPr>
            <a:endParaRPr lang="cs-CZ" sz="1600" dirty="0"/>
          </a:p>
          <a:p>
            <a:pPr marL="0" indent="0">
              <a:lnSpc>
                <a:spcPct val="100000"/>
              </a:lnSpc>
              <a:spcBef>
                <a:spcPts val="0"/>
              </a:spcBef>
              <a:spcAft>
                <a:spcPts val="0"/>
              </a:spcAft>
              <a:buNone/>
            </a:pPr>
            <a:endParaRPr lang="cs-CZ" sz="18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pPr>
              <a:lnSpc>
                <a:spcPct val="100000"/>
              </a:lnSpc>
              <a:spcBef>
                <a:spcPts val="0"/>
              </a:spcBef>
              <a:spcAft>
                <a:spcPts val="0"/>
              </a:spcAft>
            </a:pPr>
            <a:endParaRPr lang="cs-CZ" altLang="cs-CZ" sz="1600"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33</a:t>
            </a:fld>
            <a:endParaRPr lang="cs-CZ" dirty="0">
              <a:solidFill>
                <a:srgbClr val="084A8B"/>
              </a:solidFill>
            </a:endParaRPr>
          </a:p>
        </p:txBody>
      </p:sp>
    </p:spTree>
    <p:extLst>
      <p:ext uri="{BB962C8B-B14F-4D97-AF65-F5344CB8AC3E}">
        <p14:creationId xmlns:p14="http://schemas.microsoft.com/office/powerpoint/2010/main" val="1764469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a:t>
            </a:r>
          </a:p>
        </p:txBody>
      </p:sp>
      <p:sp>
        <p:nvSpPr>
          <p:cNvPr id="3" name="Zástupný symbol pro obsah 2"/>
          <p:cNvSpPr>
            <a:spLocks noGrp="1"/>
          </p:cNvSpPr>
          <p:nvPr>
            <p:ph idx="1"/>
          </p:nvPr>
        </p:nvSpPr>
        <p:spPr/>
        <p:txBody>
          <a:bodyPr/>
          <a:lstStyle/>
          <a:p>
            <a:r>
              <a:rPr lang="cs-CZ" dirty="0"/>
              <a:t>Společná doprava dětí  – přímé náklady (Nákup služeb)</a:t>
            </a:r>
          </a:p>
          <a:p>
            <a:r>
              <a:rPr lang="cs-CZ" dirty="0"/>
              <a:t>Služby péče o děti vykonávané pečující osobou s ŽL – přímé náklady (Nákup služeb)</a:t>
            </a:r>
          </a:p>
          <a:p>
            <a:r>
              <a:rPr lang="cs-CZ" dirty="0"/>
              <a:t>Nájemné pro družinu – přímé náklady (Nákup služeb) X nájemné využívané k administraci projektu – nepřímé náklady </a:t>
            </a:r>
          </a:p>
          <a:p>
            <a:r>
              <a:rPr lang="cs-CZ" dirty="0"/>
              <a:t>Kurz zdravotníka – přímé náklady (Nákup služeb)</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34</a:t>
            </a:fld>
            <a:endParaRPr lang="cs-CZ" dirty="0"/>
          </a:p>
        </p:txBody>
      </p:sp>
    </p:spTree>
    <p:extLst>
      <p:ext uri="{BB962C8B-B14F-4D97-AF65-F5344CB8AC3E}">
        <p14:creationId xmlns:p14="http://schemas.microsoft.com/office/powerpoint/2010/main" val="2893330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Nepřímé náklady </a:t>
            </a:r>
          </a:p>
        </p:txBody>
      </p:sp>
      <p:sp>
        <p:nvSpPr>
          <p:cNvPr id="3" name="Zástupný symbol pro obsah 2"/>
          <p:cNvSpPr>
            <a:spLocks noGrp="1"/>
          </p:cNvSpPr>
          <p:nvPr>
            <p:ph idx="1"/>
          </p:nvPr>
        </p:nvSpPr>
        <p:spPr/>
        <p:txBody>
          <a:bodyPr/>
          <a:lstStyle/>
          <a:p>
            <a:r>
              <a:rPr lang="cs-CZ" dirty="0"/>
              <a:t>Pojištění odpovědnosti za škodu</a:t>
            </a:r>
          </a:p>
          <a:p>
            <a:r>
              <a:rPr lang="cs-CZ" dirty="0"/>
              <a:t>Cestovné pečujících/doprovázejících osob </a:t>
            </a:r>
          </a:p>
          <a:p>
            <a:r>
              <a:rPr lang="cs-CZ" dirty="0"/>
              <a:t>Nájem prostor pro administrativní zajištění projektu</a:t>
            </a:r>
          </a:p>
          <a:p>
            <a:r>
              <a:rPr lang="cs-CZ" dirty="0"/>
              <a:t>Náklady na úklid </a:t>
            </a:r>
          </a:p>
          <a:p>
            <a:r>
              <a:rPr lang="cs-CZ" dirty="0"/>
              <a:t>Kancelářské prostředky</a:t>
            </a:r>
          </a:p>
          <a:p>
            <a:r>
              <a:rPr lang="cs-CZ" dirty="0"/>
              <a:t>Náklady na vedení projektu (zpráva o realizaci)</a:t>
            </a:r>
          </a:p>
          <a:p>
            <a:r>
              <a:rPr lang="cs-CZ" dirty="0"/>
              <a:t>Propagace příměstských táborů</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151187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Nezpůsobilé výdaje</a:t>
            </a:r>
          </a:p>
        </p:txBody>
      </p:sp>
      <p:sp>
        <p:nvSpPr>
          <p:cNvPr id="3" name="Zástupný symbol pro obsah 2"/>
          <p:cNvSpPr>
            <a:spLocks noGrp="1"/>
          </p:cNvSpPr>
          <p:nvPr>
            <p:ph idx="1"/>
          </p:nvPr>
        </p:nvSpPr>
        <p:spPr/>
        <p:txBody>
          <a:bodyPr/>
          <a:lstStyle/>
          <a:p>
            <a:endParaRPr lang="cs-CZ" dirty="0"/>
          </a:p>
          <a:p>
            <a:r>
              <a:rPr lang="cs-CZ" dirty="0"/>
              <a:t>Stravné pro děti</a:t>
            </a:r>
          </a:p>
          <a:p>
            <a:r>
              <a:rPr lang="cs-CZ" dirty="0"/>
              <a:t>Zajištění výletu – náklady na dopravu/cestovné, vstupné, potravinové balíčky</a:t>
            </a:r>
          </a:p>
          <a:p>
            <a:r>
              <a:rPr lang="cs-CZ" dirty="0"/>
              <a:t>Náklady na napsání projektu</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491902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pic>
        <p:nvPicPr>
          <p:cNvPr id="5" name="Obrázek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08" y="0"/>
            <a:ext cx="915470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4969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Indikátory </a:t>
            </a:r>
          </a:p>
        </p:txBody>
      </p:sp>
      <p:sp>
        <p:nvSpPr>
          <p:cNvPr id="3" name="Zástupný symbol pro obsah 2"/>
          <p:cNvSpPr>
            <a:spLocks noGrp="1"/>
          </p:cNvSpPr>
          <p:nvPr>
            <p:ph idx="1"/>
          </p:nvPr>
        </p:nvSpPr>
        <p:spPr/>
        <p:txBody>
          <a:bodyPr/>
          <a:lstStyle/>
          <a:p>
            <a:r>
              <a:rPr lang="cs-CZ" dirty="0"/>
              <a:t>CS projektů jsou rodiče, nikoli děti</a:t>
            </a:r>
          </a:p>
          <a:p>
            <a:r>
              <a:rPr lang="cs-CZ" dirty="0"/>
              <a:t>Možno započítat jen jednoho z rodičů (z osob pečujících o dítě ve společné domácnosti)</a:t>
            </a:r>
          </a:p>
          <a:p>
            <a:r>
              <a:rPr lang="cs-CZ" dirty="0"/>
              <a:t>V jednom zařízení je více sourozenců nebo jedno dítě využívá více služeb – podpořenou osobou pouze jeden z rodičů </a:t>
            </a:r>
          </a:p>
          <a:p>
            <a:r>
              <a:rPr lang="cs-CZ" dirty="0"/>
              <a:t>Střídavá péče – podpořenou osobou je jedna osoba z každé domácnosti </a:t>
            </a:r>
          </a:p>
          <a:p>
            <a:r>
              <a:rPr lang="cs-CZ" dirty="0"/>
              <a:t>Matka na rodičovské dovolené -  nutná vazba na trh práce (pracovní smlouva)</a:t>
            </a:r>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Tree>
    <p:extLst>
      <p:ext uri="{BB962C8B-B14F-4D97-AF65-F5344CB8AC3E}">
        <p14:creationId xmlns:p14="http://schemas.microsoft.com/office/powerpoint/2010/main" val="9359367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Indikátory </a:t>
            </a:r>
          </a:p>
        </p:txBody>
      </p:sp>
      <p:sp>
        <p:nvSpPr>
          <p:cNvPr id="3" name="Zástupný symbol pro obsah 2"/>
          <p:cNvSpPr>
            <a:spLocks noGrp="1"/>
          </p:cNvSpPr>
          <p:nvPr>
            <p:ph idx="1"/>
          </p:nvPr>
        </p:nvSpPr>
        <p:spPr/>
        <p:txBody>
          <a:bodyPr/>
          <a:lstStyle/>
          <a:p>
            <a:r>
              <a:rPr lang="cs-CZ" b="1" dirty="0"/>
              <a:t>6 00 00 </a:t>
            </a:r>
            <a:r>
              <a:rPr lang="cs-CZ" dirty="0"/>
              <a:t>– podpořený rodič, který se díky umístění dítěte do projektu mohl zapojit na trhu práce </a:t>
            </a:r>
          </a:p>
          <a:p>
            <a:r>
              <a:rPr lang="cs-CZ" b="1" dirty="0"/>
              <a:t>5 00 01 </a:t>
            </a:r>
            <a:r>
              <a:rPr lang="cs-CZ" dirty="0"/>
              <a:t>– relevantní pro aktivity na podporu zařízení péče o děti v době mimo školní vyučování, dětských skupin a příměstských táborů</a:t>
            </a:r>
          </a:p>
          <a:p>
            <a:r>
              <a:rPr lang="cs-CZ" b="1" dirty="0"/>
              <a:t>5 01 00</a:t>
            </a:r>
            <a:r>
              <a:rPr lang="cs-CZ" dirty="0"/>
              <a:t>, </a:t>
            </a:r>
            <a:r>
              <a:rPr lang="cs-CZ" b="1" dirty="0"/>
              <a:t>5 01 10 </a:t>
            </a:r>
            <a:r>
              <a:rPr lang="cs-CZ" dirty="0"/>
              <a:t>a </a:t>
            </a:r>
            <a:r>
              <a:rPr lang="cs-CZ" b="1" dirty="0"/>
              <a:t>5 01 20 </a:t>
            </a:r>
            <a:r>
              <a:rPr lang="cs-CZ" dirty="0"/>
              <a:t>– relevantní v případě aktivit na podporu dětských skupin</a:t>
            </a:r>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39</a:t>
            </a:fld>
            <a:endParaRPr lang="cs-CZ" dirty="0"/>
          </a:p>
        </p:txBody>
      </p:sp>
    </p:spTree>
    <p:extLst>
      <p:ext uri="{BB962C8B-B14F-4D97-AF65-F5344CB8AC3E}">
        <p14:creationId xmlns:p14="http://schemas.microsoft.com/office/powerpoint/2010/main" val="268822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b="0" dirty="0"/>
              <a:t>Představení výzvy – </a:t>
            </a:r>
            <a:r>
              <a:rPr lang="pl-PL" b="0" cap="none" dirty="0"/>
              <a:t>cíl výzvy</a:t>
            </a:r>
            <a:endParaRPr lang="cs-CZ" dirty="0"/>
          </a:p>
        </p:txBody>
      </p:sp>
      <p:sp>
        <p:nvSpPr>
          <p:cNvPr id="3" name="Zástupný symbol pro obsah 2"/>
          <p:cNvSpPr>
            <a:spLocks noGrp="1"/>
          </p:cNvSpPr>
          <p:nvPr>
            <p:ph idx="1"/>
          </p:nvPr>
        </p:nvSpPr>
        <p:spPr>
          <a:xfrm>
            <a:off x="539552" y="1412776"/>
            <a:ext cx="8064000" cy="4680520"/>
          </a:xfrm>
        </p:spPr>
        <p:txBody>
          <a:bodyPr/>
          <a:lstStyle/>
          <a:p>
            <a:pPr marL="0" indent="0">
              <a:buNone/>
            </a:pPr>
            <a:r>
              <a:rPr lang="cs-CZ" b="1" dirty="0"/>
              <a:t>Cíl výzvy týkající se slaďování rodinného a pracovního života:</a:t>
            </a:r>
          </a:p>
          <a:p>
            <a:r>
              <a:rPr lang="cs-CZ" dirty="0"/>
              <a:t>podpora rodiny z oblasti sociálního začleňování a zaměstnanosti </a:t>
            </a:r>
          </a:p>
          <a:p>
            <a:r>
              <a:rPr lang="cs-CZ" dirty="0"/>
              <a:t>usnadnit rodičům předškolních a školních dětí vstup na trh práce</a:t>
            </a:r>
          </a:p>
          <a:p>
            <a:r>
              <a:rPr lang="cs-CZ" dirty="0"/>
              <a:t>přispět ke zvýšení zaměstnanosti rodičů</a:t>
            </a:r>
          </a:p>
          <a:p>
            <a:r>
              <a:rPr lang="cs-CZ" dirty="0"/>
              <a:t>přispět ke sladění rodinného a pracovního života</a:t>
            </a:r>
          </a:p>
          <a:p>
            <a:r>
              <a:rPr lang="cs-CZ" dirty="0"/>
              <a:t>předcházení sociálního vyloučení osob</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a:t>
            </a:fld>
            <a:endParaRPr lang="cs-CZ" dirty="0"/>
          </a:p>
        </p:txBody>
      </p:sp>
    </p:spTree>
    <p:extLst>
      <p:ext uri="{BB962C8B-B14F-4D97-AF65-F5344CB8AC3E}">
        <p14:creationId xmlns:p14="http://schemas.microsoft.com/office/powerpoint/2010/main" val="36198979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hodnocení – detail příloha č.1</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51138148"/>
              </p:ext>
            </p:extLst>
          </p:nvPr>
        </p:nvGraphicFramePr>
        <p:xfrm>
          <a:off x="809996" y="2204864"/>
          <a:ext cx="7794253" cy="3914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12914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979712" y="3356992"/>
            <a:ext cx="7272000" cy="730252"/>
          </a:xfrm>
        </p:spPr>
        <p:txBody>
          <a:bodyPr/>
          <a:lstStyle/>
          <a:p>
            <a:r>
              <a:rPr lang="cs-CZ" dirty="0"/>
              <a:t>Prostor pro dotazy</a:t>
            </a:r>
            <a:endParaRPr lang="cs-CZ" sz="2400" b="0" kern="1200" cap="none" dirty="0">
              <a:solidFill>
                <a:schemeClr val="tx1"/>
              </a:solidFill>
              <a:latin typeface="+mn-lt"/>
              <a:ea typeface="+mn-ea"/>
              <a:cs typeface="+mn-cs"/>
            </a:endParaRP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a:stretch>
            <a:fillRect/>
          </a:stretch>
        </p:blipFill>
        <p:spPr>
          <a:xfrm>
            <a:off x="1061640" y="3452118"/>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1140019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75656" y="3284984"/>
            <a:ext cx="7272000" cy="730252"/>
          </a:xfrm>
        </p:spPr>
        <p:txBody>
          <a:bodyPr/>
          <a:lstStyle/>
          <a:p>
            <a:r>
              <a:rPr lang="cs-CZ" dirty="0"/>
              <a:t>Děkujeme za pozornost</a:t>
            </a:r>
            <a:endParaRPr lang="cs-CZ" sz="2400" b="0" kern="1200" cap="none" dirty="0">
              <a:solidFill>
                <a:schemeClr val="tx1"/>
              </a:solidFill>
              <a:latin typeface="+mn-lt"/>
              <a:ea typeface="+mn-ea"/>
              <a:cs typeface="+mn-cs"/>
            </a:endParaRPr>
          </a:p>
        </p:txBody>
      </p:sp>
      <p:pic>
        <p:nvPicPr>
          <p:cNvPr id="14" name="Zástupný symbol pro obrázek 13"/>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a:stretch>
            <a:fillRect/>
          </a:stretch>
        </p:blipFill>
        <p:spPr>
          <a:xfrm>
            <a:off x="827584" y="3321048"/>
            <a:ext cx="540000" cy="540000"/>
          </a:xfrm>
        </p:spPr>
      </p:pic>
      <p:sp>
        <p:nvSpPr>
          <p:cNvPr id="4" name="Zástupný symbol pro obsah 2"/>
          <p:cNvSpPr txBox="1">
            <a:spLocks/>
          </p:cNvSpPr>
          <p:nvPr/>
        </p:nvSpPr>
        <p:spPr>
          <a:xfrm>
            <a:off x="683568" y="3861048"/>
            <a:ext cx="7920432" cy="2664296"/>
          </a:xfrm>
          <a:prstGeom prst="rect">
            <a:avLst/>
          </a:prstGeom>
          <a:ln>
            <a:noFill/>
          </a:ln>
        </p:spPr>
        <p:txBody>
          <a:bodyPr/>
          <a:lst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dirty="0"/>
          </a:p>
        </p:txBody>
      </p:sp>
    </p:spTree>
    <p:extLst>
      <p:ext uri="{BB962C8B-B14F-4D97-AF65-F5344CB8AC3E}">
        <p14:creationId xmlns:p14="http://schemas.microsoft.com/office/powerpoint/2010/main" val="2133010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cílová skupina</a:t>
            </a:r>
          </a:p>
        </p:txBody>
      </p:sp>
      <p:sp>
        <p:nvSpPr>
          <p:cNvPr id="3" name="Zástupný symbol pro obsah 2"/>
          <p:cNvSpPr>
            <a:spLocks noGrp="1"/>
          </p:cNvSpPr>
          <p:nvPr>
            <p:ph idx="1"/>
          </p:nvPr>
        </p:nvSpPr>
        <p:spPr/>
        <p:txBody>
          <a:bodyPr/>
          <a:lstStyle/>
          <a:p>
            <a:r>
              <a:rPr lang="cs-CZ" dirty="0"/>
              <a:t>Osoby pečující o malé děti</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5</a:t>
            </a:fld>
            <a:endParaRPr lang="cs-CZ" dirty="0"/>
          </a:p>
        </p:txBody>
      </p:sp>
    </p:spTree>
    <p:extLst>
      <p:ext uri="{BB962C8B-B14F-4D97-AF65-F5344CB8AC3E}">
        <p14:creationId xmlns:p14="http://schemas.microsoft.com/office/powerpoint/2010/main" val="21942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Výzva – oprávnění žadatelé</a:t>
            </a:r>
          </a:p>
        </p:txBody>
      </p:sp>
      <p:sp>
        <p:nvSpPr>
          <p:cNvPr id="3" name="Zástupný symbol pro obsah 2"/>
          <p:cNvSpPr>
            <a:spLocks noGrp="1"/>
          </p:cNvSpPr>
          <p:nvPr>
            <p:ph idx="1"/>
          </p:nvPr>
        </p:nvSpPr>
        <p:spPr/>
        <p:txBody>
          <a:bodyPr/>
          <a:lstStyle/>
          <a:p>
            <a:r>
              <a:rPr lang="cs-CZ" dirty="0"/>
              <a:t>Místní akční skupina; Obce; Dobrovolné svazky obcí; Organizace zřizované obcemi; Organizace zřizované kraji; Příspěvkové organizace; Poskytovatelé sociálních služeb; Nestátní neziskové organizace; Obchodní korporace; OSVČ; Poradenské a vzdělávací instituce; Profesní a podnikatelská sdružení; Sociální partneři; Školy a školská zařízení. </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6</a:t>
            </a:fld>
            <a:endParaRPr lang="cs-CZ" dirty="0"/>
          </a:p>
        </p:txBody>
      </p:sp>
    </p:spTree>
    <p:extLst>
      <p:ext uri="{BB962C8B-B14F-4D97-AF65-F5344CB8AC3E}">
        <p14:creationId xmlns:p14="http://schemas.microsoft.com/office/powerpoint/2010/main" val="2777560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Žadatelé - spolufinancování</a:t>
            </a:r>
          </a:p>
        </p:txBody>
      </p:sp>
      <p:sp>
        <p:nvSpPr>
          <p:cNvPr id="3" name="Zástupný symbol pro obsah 2"/>
          <p:cNvSpPr>
            <a:spLocks noGrp="1"/>
          </p:cNvSpPr>
          <p:nvPr>
            <p:ph idx="1"/>
          </p:nvPr>
        </p:nvSpPr>
        <p:spPr>
          <a:xfrm>
            <a:off x="540000" y="1800000"/>
            <a:ext cx="8064000" cy="4653336"/>
          </a:xfrm>
        </p:spPr>
        <p:txBody>
          <a:bodyPr/>
          <a:lstStyle/>
          <a:p>
            <a:pPr marL="0" indent="0">
              <a:buNone/>
            </a:pPr>
            <a:r>
              <a:rPr lang="cs-CZ" sz="2800" b="1" dirty="0"/>
              <a:t>Spolufinancování</a:t>
            </a:r>
          </a:p>
          <a:p>
            <a:endParaRPr lang="cs-CZ" dirty="0"/>
          </a:p>
          <a:p>
            <a:endParaRPr lang="cs-CZ" dirty="0"/>
          </a:p>
          <a:p>
            <a:endParaRPr lang="cs-CZ" dirty="0"/>
          </a:p>
          <a:p>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7</a:t>
            </a:fld>
            <a:endParaRPr lang="cs-CZ" dirty="0"/>
          </a:p>
        </p:txBody>
      </p:sp>
      <p:graphicFrame>
        <p:nvGraphicFramePr>
          <p:cNvPr id="5" name="Tabulka 4"/>
          <p:cNvGraphicFramePr>
            <a:graphicFrameLocks noGrp="1"/>
          </p:cNvGraphicFramePr>
          <p:nvPr/>
        </p:nvGraphicFramePr>
        <p:xfrm>
          <a:off x="755575" y="2276873"/>
          <a:ext cx="7776866" cy="3182459"/>
        </p:xfrm>
        <a:graphic>
          <a:graphicData uri="http://schemas.openxmlformats.org/drawingml/2006/table">
            <a:tbl>
              <a:tblPr firstRow="1" firstCol="1" bandRow="1">
                <a:tableStyleId>{5C22544A-7EE6-4342-B048-85BDC9FD1C3A}</a:tableStyleId>
              </a:tblPr>
              <a:tblGrid>
                <a:gridCol w="4198626">
                  <a:extLst>
                    <a:ext uri="{9D8B030D-6E8A-4147-A177-3AD203B41FA5}">
                      <a16:colId xmlns:a16="http://schemas.microsoft.com/office/drawing/2014/main" xmlns="" val="20000"/>
                    </a:ext>
                  </a:extLst>
                </a:gridCol>
                <a:gridCol w="1104874">
                  <a:extLst>
                    <a:ext uri="{9D8B030D-6E8A-4147-A177-3AD203B41FA5}">
                      <a16:colId xmlns:a16="http://schemas.microsoft.com/office/drawing/2014/main" xmlns="" val="20001"/>
                    </a:ext>
                  </a:extLst>
                </a:gridCol>
                <a:gridCol w="1236683">
                  <a:extLst>
                    <a:ext uri="{9D8B030D-6E8A-4147-A177-3AD203B41FA5}">
                      <a16:colId xmlns:a16="http://schemas.microsoft.com/office/drawing/2014/main" xmlns="" val="20002"/>
                    </a:ext>
                  </a:extLst>
                </a:gridCol>
                <a:gridCol w="1236683">
                  <a:extLst>
                    <a:ext uri="{9D8B030D-6E8A-4147-A177-3AD203B41FA5}">
                      <a16:colId xmlns:a16="http://schemas.microsoft.com/office/drawing/2014/main" xmlns="" val="20003"/>
                    </a:ext>
                  </a:extLst>
                </a:gridCol>
              </a:tblGrid>
              <a:tr h="762140">
                <a:tc>
                  <a:txBody>
                    <a:bodyPr/>
                    <a:lstStyle/>
                    <a:p>
                      <a:pPr algn="l">
                        <a:lnSpc>
                          <a:spcPct val="115000"/>
                        </a:lnSpc>
                        <a:spcAft>
                          <a:spcPts val="0"/>
                        </a:spcAft>
                      </a:pPr>
                      <a:r>
                        <a:rPr lang="cs-CZ" sz="2800" dirty="0">
                          <a:effectLst/>
                        </a:rPr>
                        <a:t>Typ organizace</a:t>
                      </a:r>
                      <a:endParaRPr lang="cs-CZ" sz="28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EU podíl</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Státní rozpočet </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Příjemce</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0"/>
                  </a:ext>
                </a:extLst>
              </a:tr>
              <a:tr h="999252">
                <a:tc>
                  <a:txBody>
                    <a:bodyPr/>
                    <a:lstStyle/>
                    <a:p>
                      <a:pPr algn="l">
                        <a:lnSpc>
                          <a:spcPct val="115000"/>
                        </a:lnSpc>
                        <a:spcAft>
                          <a:spcPts val="0"/>
                        </a:spcAft>
                      </a:pPr>
                      <a:r>
                        <a:rPr lang="cs-CZ" sz="1400" dirty="0">
                          <a:effectLst/>
                        </a:rPr>
                        <a:t>Právnické osoby vykonávající činnost škol a školských zařízení (zapsané ve školském rejstříku)</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a:effectLst/>
                        </a:rPr>
                        <a:t>85%</a:t>
                      </a:r>
                      <a:endParaRPr lang="cs-CZ" sz="140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15%</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0% </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1"/>
                  </a:ext>
                </a:extLst>
              </a:tr>
              <a:tr h="614871">
                <a:tc>
                  <a:txBody>
                    <a:bodyPr/>
                    <a:lstStyle/>
                    <a:p>
                      <a:pPr algn="l">
                        <a:lnSpc>
                          <a:spcPct val="115000"/>
                        </a:lnSpc>
                        <a:spcAft>
                          <a:spcPts val="0"/>
                        </a:spcAft>
                      </a:pPr>
                      <a:r>
                        <a:rPr lang="cs-CZ" sz="1400" dirty="0">
                          <a:effectLst/>
                        </a:rPr>
                        <a:t>NNO, MAS</a:t>
                      </a:r>
                    </a:p>
                    <a:p>
                      <a:pPr algn="l">
                        <a:lnSpc>
                          <a:spcPct val="115000"/>
                        </a:lnSpc>
                        <a:spcAft>
                          <a:spcPts val="0"/>
                        </a:spcAft>
                      </a:pP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85%</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15%</a:t>
                      </a: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rPr>
                        <a:t>0%</a:t>
                      </a:r>
                      <a:endParaRPr lang="cs-CZ" sz="1400" dirty="0">
                        <a:effectLst/>
                        <a:latin typeface="Arial"/>
                        <a:ea typeface="Arial"/>
                        <a:cs typeface="Times New Roman"/>
                      </a:endParaRPr>
                    </a:p>
                  </a:txBody>
                  <a:tcPr marL="44450" marR="44450" marT="0" marB="0" anchor="b"/>
                </a:tc>
                <a:extLst>
                  <a:ext uri="{0D108BD9-81ED-4DB2-BD59-A6C34878D82A}">
                    <a16:rowId xmlns:a16="http://schemas.microsoft.com/office/drawing/2014/main" xmlns="" val="10002"/>
                  </a:ext>
                </a:extLst>
              </a:tr>
              <a:tr h="499626">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cs-CZ" sz="1400" b="1" kern="1200" dirty="0">
                        <a:solidFill>
                          <a:schemeClr val="lt1"/>
                        </a:solidFill>
                        <a:effectLst/>
                        <a:latin typeface="+mn-lt"/>
                        <a:ea typeface="+mn-ea"/>
                        <a:cs typeface="+mn-cs"/>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cs-CZ" sz="1400" b="1" kern="1200" dirty="0">
                          <a:solidFill>
                            <a:schemeClr val="lt1"/>
                          </a:solidFill>
                          <a:effectLst/>
                          <a:latin typeface="+mn-lt"/>
                          <a:ea typeface="+mn-ea"/>
                          <a:cs typeface="+mn-cs"/>
                        </a:rPr>
                        <a:t>Obchodní společnosti , OSVČ</a:t>
                      </a:r>
                      <a:r>
                        <a:rPr lang="cs-CZ" sz="1800" b="0" i="0" u="none" strike="noStrike" kern="1200" baseline="0" dirty="0">
                          <a:solidFill>
                            <a:schemeClr val="lt1"/>
                          </a:solidFill>
                          <a:latin typeface="+mn-lt"/>
                          <a:ea typeface="+mn-ea"/>
                          <a:cs typeface="+mn-cs"/>
                        </a:rPr>
                        <a:t>	</a:t>
                      </a:r>
                    </a:p>
                    <a:p>
                      <a:pPr algn="l">
                        <a:lnSpc>
                          <a:spcPct val="115000"/>
                        </a:lnSpc>
                        <a:spcAft>
                          <a:spcPts val="0"/>
                        </a:spcAft>
                      </a:pPr>
                      <a:endParaRPr lang="cs-CZ" sz="1400" dirty="0">
                        <a:effectLst/>
                        <a:latin typeface="Arial"/>
                        <a:ea typeface="Arial"/>
                        <a:cs typeface="Times New Roman"/>
                      </a:endParaRP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85%</a:t>
                      </a: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0%</a:t>
                      </a:r>
                    </a:p>
                  </a:txBody>
                  <a:tcPr marL="44450" marR="44450" marT="0" marB="0" anchor="b"/>
                </a:tc>
                <a:tc>
                  <a:txBody>
                    <a:bodyPr/>
                    <a:lstStyle/>
                    <a:p>
                      <a:pPr algn="ctr">
                        <a:lnSpc>
                          <a:spcPct val="115000"/>
                        </a:lnSpc>
                        <a:spcAft>
                          <a:spcPts val="0"/>
                        </a:spcAft>
                      </a:pPr>
                      <a:r>
                        <a:rPr lang="cs-CZ" sz="1400" dirty="0">
                          <a:effectLst/>
                          <a:latin typeface="Arial"/>
                          <a:ea typeface="Arial"/>
                          <a:cs typeface="Times New Roman"/>
                        </a:rPr>
                        <a:t>15%</a:t>
                      </a:r>
                    </a:p>
                  </a:txBody>
                  <a:tcPr marL="44450" marR="44450" marT="0" marB="0" anchor="b"/>
                </a:tc>
                <a:extLst>
                  <a:ext uri="{0D108BD9-81ED-4DB2-BD59-A6C34878D82A}">
                    <a16:rowId xmlns:a16="http://schemas.microsoft.com/office/drawing/2014/main" xmlns="" val="4073541982"/>
                  </a:ext>
                </a:extLst>
              </a:tr>
            </a:tbl>
          </a:graphicData>
        </a:graphic>
      </p:graphicFrame>
    </p:spTree>
    <p:extLst>
      <p:ext uri="{BB962C8B-B14F-4D97-AF65-F5344CB8AC3E}">
        <p14:creationId xmlns:p14="http://schemas.microsoft.com/office/powerpoint/2010/main" val="73437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Žadatelé - spolufinancování</a:t>
            </a:r>
          </a:p>
        </p:txBody>
      </p:sp>
      <p:sp>
        <p:nvSpPr>
          <p:cNvPr id="3" name="Zástupný symbol pro obsah 2"/>
          <p:cNvSpPr>
            <a:spLocks noGrp="1"/>
          </p:cNvSpPr>
          <p:nvPr>
            <p:ph idx="1"/>
          </p:nvPr>
        </p:nvSpPr>
        <p:spPr/>
        <p:txBody>
          <a:bodyPr/>
          <a:lstStyle/>
          <a:p>
            <a:pPr marL="0" indent="0">
              <a:buNone/>
            </a:pPr>
            <a:r>
              <a:rPr lang="cs-CZ" sz="2800" b="1" dirty="0"/>
              <a:t>Spolufinancování</a:t>
            </a:r>
          </a:p>
          <a:p>
            <a:pPr lvl="1"/>
            <a:r>
              <a:rPr lang="cs-CZ"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což by vedlo ke snížení </a:t>
            </a:r>
            <a:r>
              <a:rPr lang="pl-PL" dirty="0"/>
              <a:t>podpory projektu ze zdrojů ŘO.</a:t>
            </a:r>
            <a:endParaRPr lang="cs-CZ" dirty="0"/>
          </a:p>
          <a:p>
            <a:pPr lvl="1"/>
            <a:r>
              <a:rPr lang="cs-CZ" dirty="0"/>
              <a:t>Výdaje, které nebudou součástí projektu (jako např. stravné dětí), ale jsou nezbytné pro realizaci projektu, je potřeba přesně definovat v projektové žádosti. </a:t>
            </a:r>
          </a:p>
          <a:p>
            <a:pPr lvl="1"/>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62128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Spolufinancování</a:t>
            </a:r>
          </a:p>
        </p:txBody>
      </p:sp>
      <p:sp>
        <p:nvSpPr>
          <p:cNvPr id="3" name="Zástupný symbol pro obsah 2"/>
          <p:cNvSpPr>
            <a:spLocks noGrp="1"/>
          </p:cNvSpPr>
          <p:nvPr>
            <p:ph idx="1"/>
          </p:nvPr>
        </p:nvSpPr>
        <p:spPr>
          <a:xfrm>
            <a:off x="683568" y="2550544"/>
            <a:ext cx="7524003" cy="3636510"/>
          </a:xfrm>
        </p:spPr>
        <p:txBody>
          <a:bodyPr>
            <a:normAutofit fontScale="85000" lnSpcReduction="10000"/>
          </a:bodyPr>
          <a:lstStyle/>
          <a:p>
            <a:pPr marL="432000" lvl="1" indent="-432000">
              <a:lnSpc>
                <a:spcPts val="2880"/>
              </a:lnSpc>
              <a:spcBef>
                <a:spcPts val="600"/>
              </a:spcBef>
              <a:spcAft>
                <a:spcPts val="600"/>
              </a:spcAft>
              <a:buSzPct val="100000"/>
              <a:buFont typeface="Wingdings" panose="05000000000000000000" pitchFamily="2" charset="2"/>
              <a:buChar char=""/>
            </a:pPr>
            <a:r>
              <a:rPr lang="cs-CZ" sz="2400" dirty="0"/>
              <a:t>Případné příspěvky rodičů (ponížené o úhradu výdajů mimo rozpočet projektu, např. stravné dětí) mohou být zahrnuty do spolufinancování ze strany příjemce. Pokud by částka vybraných příspěvků přesáhla výši spolufinancování, bude se jednat o příjmy projektu, což by vedlo ke snížení </a:t>
            </a:r>
            <a:r>
              <a:rPr lang="pl-PL" sz="2400" dirty="0"/>
              <a:t>podpory projektu ze zdrojů ŘO.</a:t>
            </a:r>
          </a:p>
          <a:p>
            <a:pPr marL="432000" lvl="1" indent="-432000">
              <a:lnSpc>
                <a:spcPts val="2880"/>
              </a:lnSpc>
              <a:spcBef>
                <a:spcPts val="600"/>
              </a:spcBef>
              <a:spcAft>
                <a:spcPts val="600"/>
              </a:spcAft>
              <a:buSzPct val="100000"/>
              <a:buFont typeface="Wingdings" panose="05000000000000000000" pitchFamily="2" charset="2"/>
              <a:buChar char=""/>
            </a:pPr>
            <a:r>
              <a:rPr lang="cs-CZ" sz="2400" dirty="0"/>
              <a:t>Výdaje, které nebudou součástí projektu (stravné dětí), ale jsou nezbytné pro realizaci projektu, je potřeba přesně definovat v projektové žádosti. </a:t>
            </a:r>
          </a:p>
          <a:p>
            <a:pPr marL="432000" lvl="1" indent="-432000">
              <a:lnSpc>
                <a:spcPts val="2880"/>
              </a:lnSpc>
              <a:spcBef>
                <a:spcPts val="600"/>
              </a:spcBef>
              <a:spcAft>
                <a:spcPts val="600"/>
              </a:spcAft>
              <a:buSzPct val="100000"/>
              <a:buFont typeface="Wingdings" panose="05000000000000000000" pitchFamily="2" charset="2"/>
              <a:buChar char=""/>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152443747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táty">
  <a:themeElements>
    <a:clrScheme name="Citáty">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áty">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áty">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Template>
  <TotalTime>3608</TotalTime>
  <Words>2407</Words>
  <Application>Microsoft Office PowerPoint</Application>
  <PresentationFormat>Předvádění na obrazovce (4:3)</PresentationFormat>
  <Paragraphs>384</Paragraphs>
  <Slides>42</Slides>
  <Notes>22</Notes>
  <HiddenSlides>0</HiddenSlides>
  <MMClips>0</MMClips>
  <ScaleCrop>false</ScaleCrop>
  <HeadingPairs>
    <vt:vector size="6" baseType="variant">
      <vt:variant>
        <vt:lpstr>Použitá písma</vt:lpstr>
      </vt:variant>
      <vt:variant>
        <vt:i4>8</vt:i4>
      </vt:variant>
      <vt:variant>
        <vt:lpstr>Motiv</vt:lpstr>
      </vt:variant>
      <vt:variant>
        <vt:i4>2</vt:i4>
      </vt:variant>
      <vt:variant>
        <vt:lpstr>Nadpisy snímků</vt:lpstr>
      </vt:variant>
      <vt:variant>
        <vt:i4>42</vt:i4>
      </vt:variant>
    </vt:vector>
  </HeadingPairs>
  <TitlesOfParts>
    <vt:vector size="52" baseType="lpstr">
      <vt:lpstr>Arial</vt:lpstr>
      <vt:lpstr>Calibri</vt:lpstr>
      <vt:lpstr>Century Gothic</vt:lpstr>
      <vt:lpstr>Times New Roman</vt:lpstr>
      <vt:lpstr>Trebuchet MS</vt:lpstr>
      <vt:lpstr>Wingdings</vt:lpstr>
      <vt:lpstr>Wingdings 2</vt:lpstr>
      <vt:lpstr>Wingdings 3</vt:lpstr>
      <vt:lpstr>prezentace</vt:lpstr>
      <vt:lpstr>Citáty</vt:lpstr>
      <vt:lpstr>seminář pro žadatele</vt:lpstr>
      <vt:lpstr>Harmonogram semináře</vt:lpstr>
      <vt:lpstr>Výzva - informace</vt:lpstr>
      <vt:lpstr>Představení výzvy – cíl výzvy</vt:lpstr>
      <vt:lpstr>Výzva – cílová skupina</vt:lpstr>
      <vt:lpstr>Výzva – oprávnění žadatelé</vt:lpstr>
      <vt:lpstr>Žadatelé - spolufinancování</vt:lpstr>
      <vt:lpstr>Žadatelé - spolufinancování</vt:lpstr>
      <vt:lpstr>Spolufinancování</vt:lpstr>
      <vt:lpstr>Výzva – podporované aktivity</vt:lpstr>
      <vt:lpstr>Nejčastější dotazy</vt:lpstr>
      <vt:lpstr>Nejčastější dotazy</vt:lpstr>
      <vt:lpstr>Výzva – podporované aktivity</vt:lpstr>
      <vt:lpstr>Výzva – podporované aktivity</vt:lpstr>
      <vt:lpstr>Výzva – nepodporované aktivty</vt:lpstr>
      <vt:lpstr>Způsobilost výdajů</vt:lpstr>
      <vt:lpstr>Věcná způsobilost výdajů </vt:lpstr>
      <vt:lpstr>Věcná způsobilost výdajů </vt:lpstr>
      <vt:lpstr>Věcná způsobilost výdajů </vt:lpstr>
      <vt:lpstr>Věcná způsobilost výdajů </vt:lpstr>
      <vt:lpstr>Věcná způsobilost výdajů </vt:lpstr>
      <vt:lpstr>Způsobilé výdaje a rozpočet</vt:lpstr>
      <vt:lpstr>Způsobilé výdaje a rozpočet</vt:lpstr>
      <vt:lpstr>Způsobilé výdaje a rozpočet</vt:lpstr>
      <vt:lpstr>Věcná způsobilost výdajů </vt:lpstr>
      <vt:lpstr>Věcná způsobilost výdajů </vt:lpstr>
      <vt:lpstr>Způsobilé výdaje a rozpočet</vt:lpstr>
      <vt:lpstr>Způsobilé výdaje a rozpočet</vt:lpstr>
      <vt:lpstr>Věcná způsobilost výdajů </vt:lpstr>
      <vt:lpstr>Způsobilé výdaje a rozpočet</vt:lpstr>
      <vt:lpstr>Způsobilé výdaje a rozpočet</vt:lpstr>
      <vt:lpstr>Věcná způsobilost výdajů </vt:lpstr>
      <vt:lpstr>PŘÍJMY PROJEKTU</vt:lpstr>
      <vt:lpstr>Příklady </vt:lpstr>
      <vt:lpstr>Nepřímé náklady </vt:lpstr>
      <vt:lpstr>Nezpůsobilé výdaje</vt:lpstr>
      <vt:lpstr>Prezentace aplikace PowerPoint</vt:lpstr>
      <vt:lpstr>Indikátory </vt:lpstr>
      <vt:lpstr>Indikátory </vt:lpstr>
      <vt:lpstr>Fáze hodnocení – detail příloha č.1</vt:lpstr>
      <vt:lpstr>Prostor pro dotazy</vt:lpstr>
      <vt:lpstr>Děkujeme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ROZLOŽENÍ SNÍMKŮ A TISK PREZENTACÍ</dc:title>
  <dc:creator>Murlová Kateřina Mgr. (MPSV)</dc:creator>
  <cp:lastModifiedBy>rymarovsko</cp:lastModifiedBy>
  <cp:revision>479</cp:revision>
  <cp:lastPrinted>2017-02-10T16:02:53Z</cp:lastPrinted>
  <dcterms:created xsi:type="dcterms:W3CDTF">2015-02-20T08:23:15Z</dcterms:created>
  <dcterms:modified xsi:type="dcterms:W3CDTF">2020-03-10T13:34:32Z</dcterms:modified>
</cp:coreProperties>
</file>