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8" r:id="rId1"/>
  </p:sldMasterIdLst>
  <p:notesMasterIdLst>
    <p:notesMasterId r:id="rId13"/>
  </p:notesMasterIdLst>
  <p:sldIdLst>
    <p:sldId id="256" r:id="rId2"/>
    <p:sldId id="266" r:id="rId3"/>
    <p:sldId id="257" r:id="rId4"/>
    <p:sldId id="260" r:id="rId5"/>
    <p:sldId id="272" r:id="rId6"/>
    <p:sldId id="278" r:id="rId7"/>
    <p:sldId id="281" r:id="rId8"/>
    <p:sldId id="279" r:id="rId9"/>
    <p:sldId id="267" r:id="rId10"/>
    <p:sldId id="283" r:id="rId11"/>
    <p:sldId id="284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hanelova.nikola" initials="p" lastIdx="2" clrIdx="0">
    <p:extLst>
      <p:ext uri="{19B8F6BF-5375-455C-9EA6-DF929625EA0E}">
        <p15:presenceInfo xmlns:p15="http://schemas.microsoft.com/office/powerpoint/2012/main" userId="pohanelova.nik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3930-B904-4156-B529-CA10E370275D}" type="datetimeFigureOut">
              <a:rPr lang="cs-CZ" smtClean="0"/>
              <a:t>27.08.2022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2E570-EA6D-4D7C-A95E-CBDD846E1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3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2E570-EA6D-4D7C-A95E-CBDD846E17B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07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45F-C80E-4FDF-93D5-C20A1FC05242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C3BC-1344-4AC2-9E36-EB11AB57CE15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A578-6B96-4588-89DD-9291D7C72F6A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0EC-1537-4ECD-97CF-101E31D7C8B2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7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41CB-F89F-44EE-880D-A65BF8175E18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24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AD50-E862-4A51-A3FC-18A30D03D46B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87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AE7B-AFD1-4C65-BAD2-480FD63B57FD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84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2717-7615-4A9F-8329-98026786E265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4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91AC-68AA-4A1D-9778-19EDE1CBCC01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446AD6-B21F-4E3D-99DE-93300C765BA0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0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010-9786-4C72-AE67-22E3405B5683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7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9B782C-7DCD-4C70-A023-1B6397358E32}" type="datetime1">
              <a:rPr lang="en-US" smtClean="0"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3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X. Jednání Řídícího výboru a poslední setkání pracovních skupin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V Rýmařově </a:t>
            </a:r>
            <a:r>
              <a:rPr lang="cs-CZ" dirty="0"/>
              <a:t>29</a:t>
            </a:r>
            <a:r>
              <a:rPr lang="cs-CZ" sz="2400" dirty="0"/>
              <a:t>. </a:t>
            </a:r>
            <a:r>
              <a:rPr lang="cs-CZ" dirty="0"/>
              <a:t>8</a:t>
            </a:r>
            <a:r>
              <a:rPr lang="cs-CZ" sz="2400" dirty="0"/>
              <a:t>. 2022</a:t>
            </a:r>
          </a:p>
        </p:txBody>
      </p:sp>
    </p:spTree>
    <p:extLst>
      <p:ext uri="{BB962C8B-B14F-4D97-AF65-F5344CB8AC3E}">
        <p14:creationId xmlns:p14="http://schemas.microsoft.com/office/powerpoint/2010/main" val="334314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31FB4C-447C-4097-8D09-5AAD5247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27858" cy="44398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Cíl projektu: podpora společného plánování a sdílení aktivit v území, zlepšení kvality vzdělávání ve školách podporou spolupráce zřizovatelů, škol a ostatních aktérů ve vzdělávání včetně organizací neformálního vzdělávání. </a:t>
            </a:r>
          </a:p>
          <a:p>
            <a:pPr>
              <a:lnSpc>
                <a:spcPct val="107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Oprávnění žadatelé:</a:t>
            </a:r>
            <a:r>
              <a:rPr lang="cs-CZ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místní akční skupiny, svazky obcí, ORP</a:t>
            </a:r>
          </a:p>
          <a:p>
            <a:pPr>
              <a:lnSpc>
                <a:spcPct val="107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Maximální výše výdajů: 325 000 Kč + (87 000 Kč + 500 Kč x počet zapojených škol) x počet měsíců realizace projektu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zapojení 100% škol (14 </a:t>
            </a:r>
            <a:r>
              <a:rPr lang="cs-CZ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zš</a:t>
            </a: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mš</a:t>
            </a: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na 12 měsíců 1 453 000,- Kč</a:t>
            </a:r>
          </a:p>
          <a:p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zapojení 100% škol (14 </a:t>
            </a:r>
            <a:r>
              <a:rPr lang="cs-CZ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zš</a:t>
            </a: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mš</a:t>
            </a: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na 24 měsíců 2 581 000,- Kč</a:t>
            </a:r>
          </a:p>
          <a:p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 Nebude možné realizovat z MAP implementační aktivity (ty až z následujícího operačního programu Jan Ámos Komenský), půjde hradit pouze proces plánování a tvorba dokumentů.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3498D6-C6CF-4209-8008-D48EA08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CEB9959-7EDE-4DF0-8D2A-82B5C3B6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8440"/>
            <a:ext cx="10058400" cy="1251658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1"/>
                </a:solidFill>
              </a:rPr>
              <a:t>Místní akční plán II </a:t>
            </a:r>
            <a:br>
              <a:rPr lang="cs-CZ" sz="4400" b="1" dirty="0">
                <a:solidFill>
                  <a:schemeClr val="accent1"/>
                </a:solidFill>
              </a:rPr>
            </a:br>
            <a:r>
              <a:rPr lang="cs-CZ" sz="4400" b="1" dirty="0">
                <a:solidFill>
                  <a:schemeClr val="accent1"/>
                </a:solidFill>
              </a:rPr>
              <a:t>MAP III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F312EB-C307-4A26-A6DB-7C62C5E0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14" y="572426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5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531D286F-4F20-708B-2E01-B7DD8C94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/>
                </a:solidFill>
              </a:rPr>
              <a:t>Děkujeme za vaši spolupráci, pomoc, kreativitu, chuť a čas dělat něco více…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B815D1-9876-7C0E-B0CC-9B52F772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73A5814-0030-4E07-9A34-67F8F891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92" y="1771227"/>
            <a:ext cx="6901776" cy="449435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F02CC09-A10F-22E5-26EA-7F0DB9C8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714" y="5161895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68" y="479796"/>
            <a:ext cx="5625383" cy="12552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44" y="2483607"/>
            <a:ext cx="3270120" cy="10489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18" y="4499945"/>
            <a:ext cx="1545972" cy="1545972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Místní akční plán II - program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Ohlédnutí za projektem MAP II v číslech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Představení Akčního plánu po dobu udržitelnosti - připomínky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Seznámení s dokumentem MAP - připomínky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Schválení povinných dokumentů projektu – Akční plán, Evaluační zpráva, Analýza potřeb škol, dokument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MAP III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endParaRPr lang="cs-CZ" sz="3200" dirty="0"/>
          </a:p>
          <a:p>
            <a:pPr>
              <a:buFont typeface="Courier New" panose="02070309020205020404" pitchFamily="49" charset="0"/>
              <a:buChar char="o"/>
            </a:pPr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47" y="498468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9517" y="288818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Místní akční plán II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Ohlédnutí za projektem MAP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03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Společná spolupráce od 1.9.2018-31.8.2022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Celkem 15 spolupracujících vzdělávacích subjektů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</a:rPr>
              <a:t>Počet setkání pracovních skupin - 68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C000"/>
                </a:solidFill>
              </a:rPr>
              <a:t>Počet uskutečněných vzdělávacích aktivit – 36 / 58 lektorů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B050"/>
                </a:solidFill>
              </a:rPr>
              <a:t>Počet uskutečněných aktivit pro děti a žáky - 50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B0F0"/>
                </a:solidFill>
              </a:rPr>
              <a:t>Počet uskutečněných akcí pro rodiče, veřejnost - 5</a:t>
            </a:r>
          </a:p>
          <a:p>
            <a:pPr marL="0" indent="0">
              <a:buNone/>
            </a:pP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7" y="635889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Celkový rozpočet projektu: 9,6 mil. Kč</a:t>
            </a:r>
          </a:p>
          <a:p>
            <a:pPr>
              <a:buFontTx/>
              <a:buChar char="-"/>
            </a:pPr>
            <a:r>
              <a:rPr lang="cs-CZ" sz="3200" dirty="0"/>
              <a:t>osobní náklady: 6,7 mil (realizační tým, pracovní skupiny, lektoři)</a:t>
            </a:r>
          </a:p>
          <a:p>
            <a:pPr>
              <a:buFontTx/>
              <a:buChar char="-"/>
            </a:pPr>
            <a:r>
              <a:rPr lang="cs-CZ" sz="3200" dirty="0"/>
              <a:t>náklady na akce pro děti, žáky, společná dvoudenní setkání, propagační materiály: 2,9 mil. Kč</a:t>
            </a:r>
          </a:p>
          <a:p>
            <a:pPr>
              <a:buFontTx/>
              <a:buChar char="-"/>
            </a:pPr>
            <a:r>
              <a:rPr lang="cs-CZ" sz="3200" dirty="0"/>
              <a:t>rozpočet vyčerpán </a:t>
            </a:r>
          </a:p>
          <a:p>
            <a:pPr marL="0" indent="0">
              <a:buNone/>
            </a:pPr>
            <a:endParaRPr lang="cs-CZ" sz="3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87865" y="288818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Místní akční plán II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Finanční stránka projektu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22" y="573365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E6DA782-F5DD-42BD-8859-88E0877E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Místní akční plán II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sz="4400" b="1" dirty="0">
                <a:solidFill>
                  <a:schemeClr val="accent1"/>
                </a:solidFill>
              </a:rPr>
              <a:t>Aktivity po dobu udržitelnosti 9/22-8/23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8AC52D-FEDD-44BD-BB07-060EF06F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E5A07C-E743-4D4E-BAE1-9E08B7CA3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7" y="635889"/>
            <a:ext cx="1103686" cy="110368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5C2C868-287B-4CBC-F42F-883D9E3D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360"/>
            <a:ext cx="12192000" cy="48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0E7471-5B7C-44DF-BEE8-A28B89A3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1637EB1-216A-E960-EAE0-FD52FC1B3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2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098EE0F-DF82-4449-95DA-D9BD736B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Místní akční plán II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Dokument Místní akční plán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6BAF252-3E66-4204-A0D0-1E7C96695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Analytická část (statistické údaje, výstupy z dotazníkových šetření, SWOT analýzy)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Strategická část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/>
              <a:t>Strategický rámec do roku 2023 (4 priority)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Posílení vzájemné spolupráce,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Podpora vzdělávání pedagogických a nepedagogických zaměstnanců,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Infrastruktura vzdělávacích zařízení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Vzájemně se respektující aktéři výchovně vzdělávacího procesu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/>
              <a:t>Investiční záměry 2021-2027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/>
              <a:t>Akční plán 2022-2023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3000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E96EB-EB52-4259-8042-8C0527AD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C6C4E1-BE87-4D41-ADC1-3B56BF40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7" y="635889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Dokument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Analýza potřeb škol – agregovaný výstup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Závěrečná evaluační zpráva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Akční plán na období udržitelnosti projektu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800" y="498440"/>
            <a:ext cx="10058400" cy="1251658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1"/>
                </a:solidFill>
              </a:rPr>
              <a:t>Místní akční plán II </a:t>
            </a:r>
            <a:br>
              <a:rPr lang="cs-CZ" sz="4400" b="1" dirty="0">
                <a:solidFill>
                  <a:schemeClr val="accent1"/>
                </a:solidFill>
              </a:rPr>
            </a:br>
            <a:r>
              <a:rPr lang="cs-CZ" sz="4400" b="1" dirty="0">
                <a:solidFill>
                  <a:schemeClr val="accent1"/>
                </a:solidFill>
              </a:rPr>
              <a:t>Schválení povinných dokumentů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7" y="572426"/>
            <a:ext cx="1103686" cy="11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950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2716</TotalTime>
  <Words>432</Words>
  <Application>Microsoft Office PowerPoint</Application>
  <PresentationFormat>Širokoúhlá obrazovka</PresentationFormat>
  <Paragraphs>65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Retrospektiva</vt:lpstr>
      <vt:lpstr>X. Jednání Řídícího výboru a poslední setkání pracovních skupin</vt:lpstr>
      <vt:lpstr>Prezentace aplikace PowerPoint</vt:lpstr>
      <vt:lpstr>Místní akční plán II - program setkání</vt:lpstr>
      <vt:lpstr>Místní akční plán II Ohlédnutí za projektem MAP II</vt:lpstr>
      <vt:lpstr>Místní akční plán II Finanční stránka projektu</vt:lpstr>
      <vt:lpstr>Místní akční plán II Aktivity po dobu udržitelnosti 9/22-8/23</vt:lpstr>
      <vt:lpstr>Prezentace aplikace PowerPoint</vt:lpstr>
      <vt:lpstr>Místní akční plán II Dokument Místní akční plán</vt:lpstr>
      <vt:lpstr>Místní akční plán II  Schválení povinných dokumentů</vt:lpstr>
      <vt:lpstr>Místní akční plán II  MAP III</vt:lpstr>
      <vt:lpstr>Děkujeme za vaši spolupráci, pomoc, kreativitu, chuť a čas dělat něco více…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oblasti vzdělávání na Rýmařovsku</dc:title>
  <dc:creator>rymarovsko</dc:creator>
  <cp:lastModifiedBy>Ivana Malaníková</cp:lastModifiedBy>
  <cp:revision>92</cp:revision>
  <cp:lastPrinted>2017-03-13T09:56:57Z</cp:lastPrinted>
  <dcterms:created xsi:type="dcterms:W3CDTF">2017-03-13T06:48:14Z</dcterms:created>
  <dcterms:modified xsi:type="dcterms:W3CDTF">2022-08-27T10:25:55Z</dcterms:modified>
</cp:coreProperties>
</file>