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48"/>
  </p:notesMasterIdLst>
  <p:handoutMasterIdLst>
    <p:handoutMasterId r:id="rId49"/>
  </p:handoutMasterIdLst>
  <p:sldIdLst>
    <p:sldId id="256" r:id="rId2"/>
    <p:sldId id="270" r:id="rId3"/>
    <p:sldId id="540" r:id="rId4"/>
    <p:sldId id="617" r:id="rId5"/>
    <p:sldId id="618" r:id="rId6"/>
    <p:sldId id="619" r:id="rId7"/>
    <p:sldId id="620" r:id="rId8"/>
    <p:sldId id="634" r:id="rId9"/>
    <p:sldId id="632" r:id="rId10"/>
    <p:sldId id="542" r:id="rId11"/>
    <p:sldId id="622" r:id="rId12"/>
    <p:sldId id="623" r:id="rId13"/>
    <p:sldId id="636" r:id="rId14"/>
    <p:sldId id="637" r:id="rId15"/>
    <p:sldId id="543" r:id="rId16"/>
    <p:sldId id="546" r:id="rId17"/>
    <p:sldId id="635" r:id="rId18"/>
    <p:sldId id="462" r:id="rId19"/>
    <p:sldId id="366" r:id="rId20"/>
    <p:sldId id="367" r:id="rId21"/>
    <p:sldId id="368" r:id="rId22"/>
    <p:sldId id="369" r:id="rId23"/>
    <p:sldId id="370" r:id="rId24"/>
    <p:sldId id="624" r:id="rId25"/>
    <p:sldId id="626" r:id="rId26"/>
    <p:sldId id="627" r:id="rId27"/>
    <p:sldId id="372" r:id="rId28"/>
    <p:sldId id="628" r:id="rId29"/>
    <p:sldId id="373" r:id="rId30"/>
    <p:sldId id="629" r:id="rId31"/>
    <p:sldId id="379" r:id="rId32"/>
    <p:sldId id="630" r:id="rId33"/>
    <p:sldId id="631" r:id="rId34"/>
    <p:sldId id="430" r:id="rId35"/>
    <p:sldId id="427" r:id="rId36"/>
    <p:sldId id="380" r:id="rId37"/>
    <p:sldId id="431" r:id="rId38"/>
    <p:sldId id="381" r:id="rId39"/>
    <p:sldId id="392" r:id="rId40"/>
    <p:sldId id="420" r:id="rId41"/>
    <p:sldId id="421" r:id="rId42"/>
    <p:sldId id="638" r:id="rId43"/>
    <p:sldId id="639" r:id="rId44"/>
    <p:sldId id="633" r:id="rId45"/>
    <p:sldId id="591" r:id="rId46"/>
    <p:sldId id="592" r:id="rId4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3" autoAdjust="0"/>
    <p:restoredTop sz="84398" autoAdjust="0"/>
  </p:normalViewPr>
  <p:slideViewPr>
    <p:cSldViewPr showGuides="1">
      <p:cViewPr varScale="1">
        <p:scale>
          <a:sx n="36" d="100"/>
          <a:sy n="36" d="100"/>
        </p:scale>
        <p:origin x="-1266" y="-78"/>
      </p:cViewPr>
      <p:guideLst>
        <p:guide orient="horz" pos="913"/>
        <p:guide orient="horz" pos="3884"/>
        <p:guide pos="5420"/>
        <p:guide pos="340"/>
      </p:guideLst>
    </p:cSldViewPr>
  </p:slideViewPr>
  <p:outlineViewPr>
    <p:cViewPr>
      <p:scale>
        <a:sx n="33" d="100"/>
        <a:sy n="33" d="100"/>
      </p:scale>
      <p:origin x="0" y="12525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0DD80-860E-4152-99AB-25BEDE0A8DA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cs-CZ"/>
        </a:p>
      </dgm:t>
    </dgm:pt>
    <dgm:pt modelId="{8842C41F-582B-43BF-B65F-1DAACD8D1CD7}">
      <dgm:prSet phldrT="[Text]"/>
      <dgm:spPr/>
      <dgm:t>
        <a:bodyPr/>
        <a:lstStyle/>
        <a:p>
          <a:r>
            <a:rPr lang="cs-CZ" dirty="0"/>
            <a:t>Formální náležitostí a přijatelnost</a:t>
          </a:r>
        </a:p>
      </dgm:t>
    </dgm:pt>
    <dgm:pt modelId="{6083C71C-FE48-4A82-B44A-CF224A773CA5}" type="parTrans" cxnId="{C493D33D-7BF1-467D-8A1E-19B0AD9F3210}">
      <dgm:prSet/>
      <dgm:spPr/>
      <dgm:t>
        <a:bodyPr/>
        <a:lstStyle/>
        <a:p>
          <a:endParaRPr lang="cs-CZ"/>
        </a:p>
      </dgm:t>
    </dgm:pt>
    <dgm:pt modelId="{7F5B8D2F-7C6E-428F-9E59-178E4C3FCF92}" type="sibTrans" cxnId="{C493D33D-7BF1-467D-8A1E-19B0AD9F3210}">
      <dgm:prSet/>
      <dgm:spPr/>
      <dgm:t>
        <a:bodyPr/>
        <a:lstStyle/>
        <a:p>
          <a:endParaRPr lang="cs-CZ"/>
        </a:p>
      </dgm:t>
    </dgm:pt>
    <dgm:pt modelId="{B3F09AEF-593F-42FF-AB97-599A9084501B}">
      <dgm:prSet phldrT="[Text]"/>
      <dgm:spPr/>
      <dgm:t>
        <a:bodyPr/>
        <a:lstStyle/>
        <a:p>
          <a:r>
            <a:rPr lang="cs-CZ" dirty="0"/>
            <a:t>Vylučující kritéria a napravitelná</a:t>
          </a:r>
        </a:p>
      </dgm:t>
    </dgm:pt>
    <dgm:pt modelId="{ED12ECEF-041A-4C5D-821F-1B71E311D588}" type="parTrans" cxnId="{C7625C59-5115-4026-83AC-D5F2812BBAA0}">
      <dgm:prSet/>
      <dgm:spPr/>
      <dgm:t>
        <a:bodyPr/>
        <a:lstStyle/>
        <a:p>
          <a:endParaRPr lang="cs-CZ"/>
        </a:p>
      </dgm:t>
    </dgm:pt>
    <dgm:pt modelId="{16E2AEED-E91C-417B-A4D1-9429F54C4742}" type="sibTrans" cxnId="{C7625C59-5115-4026-83AC-D5F2812BBAA0}">
      <dgm:prSet/>
      <dgm:spPr/>
      <dgm:t>
        <a:bodyPr/>
        <a:lstStyle/>
        <a:p>
          <a:endParaRPr lang="cs-CZ"/>
        </a:p>
      </dgm:t>
    </dgm:pt>
    <dgm:pt modelId="{82339310-F60F-408C-A94B-EC68EC458A57}">
      <dgm:prSet phldrT="[Text]"/>
      <dgm:spPr/>
      <dgm:t>
        <a:bodyPr/>
        <a:lstStyle/>
        <a:p>
          <a:r>
            <a:rPr lang="cs-CZ" dirty="0"/>
            <a:t>Věcné hodnocení</a:t>
          </a:r>
        </a:p>
      </dgm:t>
    </dgm:pt>
    <dgm:pt modelId="{7536662C-7390-423B-ACB2-14C005CDE39E}" type="parTrans" cxnId="{5E97F63D-37AF-4ABF-9CA0-84589A2E3EB8}">
      <dgm:prSet/>
      <dgm:spPr/>
      <dgm:t>
        <a:bodyPr/>
        <a:lstStyle/>
        <a:p>
          <a:endParaRPr lang="cs-CZ"/>
        </a:p>
      </dgm:t>
    </dgm:pt>
    <dgm:pt modelId="{F012013D-FAEB-41E2-9107-65FC74711957}" type="sibTrans" cxnId="{5E97F63D-37AF-4ABF-9CA0-84589A2E3EB8}">
      <dgm:prSet/>
      <dgm:spPr/>
      <dgm:t>
        <a:bodyPr/>
        <a:lstStyle/>
        <a:p>
          <a:endParaRPr lang="cs-CZ"/>
        </a:p>
      </dgm:t>
    </dgm:pt>
    <dgm:pt modelId="{E0B6F3F8-E802-4147-A53A-FC9C363775BA}">
      <dgm:prSet phldrT="[Text]"/>
      <dgm:spPr/>
      <dgm:t>
        <a:bodyPr/>
        <a:lstStyle/>
        <a:p>
          <a:r>
            <a:rPr lang="cs-CZ" dirty="0"/>
            <a:t>Min. počet bodů 50</a:t>
          </a:r>
        </a:p>
      </dgm:t>
    </dgm:pt>
    <dgm:pt modelId="{A00E2989-A539-48E5-9113-AAC7B20967DB}" type="parTrans" cxnId="{1F2F221F-BE8A-4306-9CBC-D96665EC513A}">
      <dgm:prSet/>
      <dgm:spPr/>
      <dgm:t>
        <a:bodyPr/>
        <a:lstStyle/>
        <a:p>
          <a:endParaRPr lang="cs-CZ"/>
        </a:p>
      </dgm:t>
    </dgm:pt>
    <dgm:pt modelId="{95DA53DA-E62D-4FB0-B26E-24024B975BDD}" type="sibTrans" cxnId="{1F2F221F-BE8A-4306-9CBC-D96665EC513A}">
      <dgm:prSet/>
      <dgm:spPr/>
      <dgm:t>
        <a:bodyPr/>
        <a:lstStyle/>
        <a:p>
          <a:endParaRPr lang="cs-CZ"/>
        </a:p>
      </dgm:t>
    </dgm:pt>
    <dgm:pt modelId="{2DB7ECBB-7F67-4A94-869A-FAA768D68A82}">
      <dgm:prSet phldrT="[Text]"/>
      <dgm:spPr/>
      <dgm:t>
        <a:bodyPr/>
        <a:lstStyle/>
        <a:p>
          <a:r>
            <a:rPr lang="cs-CZ" dirty="0"/>
            <a:t>Výběr projektů</a:t>
          </a:r>
        </a:p>
      </dgm:t>
    </dgm:pt>
    <dgm:pt modelId="{6AF03292-CFEB-4089-8762-A4A97A1A8836}" type="parTrans" cxnId="{3C927B9B-818C-43F3-8C8E-FAEA89C9F46E}">
      <dgm:prSet/>
      <dgm:spPr/>
      <dgm:t>
        <a:bodyPr/>
        <a:lstStyle/>
        <a:p>
          <a:endParaRPr lang="cs-CZ"/>
        </a:p>
      </dgm:t>
    </dgm:pt>
    <dgm:pt modelId="{B024998C-0CF4-481C-BFDF-8B4F1ACA8A3C}" type="sibTrans" cxnId="{3C927B9B-818C-43F3-8C8E-FAEA89C9F46E}">
      <dgm:prSet/>
      <dgm:spPr/>
      <dgm:t>
        <a:bodyPr/>
        <a:lstStyle/>
        <a:p>
          <a:endParaRPr lang="cs-CZ"/>
        </a:p>
      </dgm:t>
    </dgm:pt>
    <dgm:pt modelId="{2D8D919B-541D-45B3-A2D4-8CD526AE8AA9}">
      <dgm:prSet phldrT="[Text]"/>
      <dgm:spPr/>
      <dgm:t>
        <a:bodyPr/>
        <a:lstStyle/>
        <a:p>
          <a:r>
            <a:rPr lang="cs-CZ" dirty="0"/>
            <a:t>Dle alokace a bodů</a:t>
          </a:r>
        </a:p>
      </dgm:t>
    </dgm:pt>
    <dgm:pt modelId="{B1C31013-F593-4817-B335-7FAEC54C5F04}" type="parTrans" cxnId="{1A8E92D7-5E2B-4003-BAAB-C77CDF471B92}">
      <dgm:prSet/>
      <dgm:spPr/>
      <dgm:t>
        <a:bodyPr/>
        <a:lstStyle/>
        <a:p>
          <a:endParaRPr lang="cs-CZ"/>
        </a:p>
      </dgm:t>
    </dgm:pt>
    <dgm:pt modelId="{A7DFB12E-6D73-4BE3-A31D-AED6572BA297}" type="sibTrans" cxnId="{1A8E92D7-5E2B-4003-BAAB-C77CDF471B92}">
      <dgm:prSet/>
      <dgm:spPr/>
      <dgm:t>
        <a:bodyPr/>
        <a:lstStyle/>
        <a:p>
          <a:endParaRPr lang="cs-CZ"/>
        </a:p>
      </dgm:t>
    </dgm:pt>
    <dgm:pt modelId="{FBF0E40A-F4A1-402C-90F4-D19CCEE29FAA}">
      <dgm:prSet phldrT="[Text]"/>
      <dgm:spPr/>
      <dgm:t>
        <a:bodyPr/>
        <a:lstStyle/>
        <a:p>
          <a:r>
            <a:rPr lang="cs-CZ" dirty="0"/>
            <a:t>Závěrečné ověření</a:t>
          </a:r>
        </a:p>
      </dgm:t>
    </dgm:pt>
    <dgm:pt modelId="{7E297E5F-652E-4294-95A2-91655849BD4B}" type="parTrans" cxnId="{E9E73F13-F0F8-4451-B61C-99BEAF937F7E}">
      <dgm:prSet/>
      <dgm:spPr/>
      <dgm:t>
        <a:bodyPr/>
        <a:lstStyle/>
        <a:p>
          <a:endParaRPr lang="cs-CZ"/>
        </a:p>
      </dgm:t>
    </dgm:pt>
    <dgm:pt modelId="{9FCD4204-54EB-46E2-9175-2FE82E226E85}" type="sibTrans" cxnId="{E9E73F13-F0F8-4451-B61C-99BEAF937F7E}">
      <dgm:prSet/>
      <dgm:spPr/>
      <dgm:t>
        <a:bodyPr/>
        <a:lstStyle/>
        <a:p>
          <a:endParaRPr lang="cs-CZ"/>
        </a:p>
      </dgm:t>
    </dgm:pt>
    <dgm:pt modelId="{7290FD5C-A611-4C04-9FFB-CA7B2B6C312F}" type="pres">
      <dgm:prSet presAssocID="{8600DD80-860E-4152-99AB-25BEDE0A8DA7}" presName="Name0" presStyleCnt="0">
        <dgm:presLayoutVars>
          <dgm:dir/>
          <dgm:animLvl val="lvl"/>
          <dgm:resizeHandles val="exact"/>
        </dgm:presLayoutVars>
      </dgm:prSet>
      <dgm:spPr/>
      <dgm:t>
        <a:bodyPr/>
        <a:lstStyle/>
        <a:p>
          <a:endParaRPr lang="cs-CZ"/>
        </a:p>
      </dgm:t>
    </dgm:pt>
    <dgm:pt modelId="{C262255C-95E5-4F9A-AEFE-0146D2991085}" type="pres">
      <dgm:prSet presAssocID="{FBF0E40A-F4A1-402C-90F4-D19CCEE29FAA}" presName="boxAndChildren" presStyleCnt="0"/>
      <dgm:spPr/>
    </dgm:pt>
    <dgm:pt modelId="{5A6DC845-1EE2-4345-89FA-5995A49EBB78}" type="pres">
      <dgm:prSet presAssocID="{FBF0E40A-F4A1-402C-90F4-D19CCEE29FAA}" presName="parentTextBox" presStyleLbl="node1" presStyleIdx="0" presStyleCnt="4"/>
      <dgm:spPr/>
      <dgm:t>
        <a:bodyPr/>
        <a:lstStyle/>
        <a:p>
          <a:endParaRPr lang="cs-CZ"/>
        </a:p>
      </dgm:t>
    </dgm:pt>
    <dgm:pt modelId="{A5404175-2815-43A2-BB3A-5E46FD39BD94}" type="pres">
      <dgm:prSet presAssocID="{B024998C-0CF4-481C-BFDF-8B4F1ACA8A3C}" presName="sp" presStyleCnt="0"/>
      <dgm:spPr/>
    </dgm:pt>
    <dgm:pt modelId="{161AF42D-7F26-4ED5-B8CA-F8CE5D2FF92D}" type="pres">
      <dgm:prSet presAssocID="{2DB7ECBB-7F67-4A94-869A-FAA768D68A82}" presName="arrowAndChildren" presStyleCnt="0"/>
      <dgm:spPr/>
    </dgm:pt>
    <dgm:pt modelId="{5A6525CD-0A80-4E1E-AEE2-DB5AB0AEEB1F}" type="pres">
      <dgm:prSet presAssocID="{2DB7ECBB-7F67-4A94-869A-FAA768D68A82}" presName="parentTextArrow" presStyleLbl="node1" presStyleIdx="0" presStyleCnt="4"/>
      <dgm:spPr/>
      <dgm:t>
        <a:bodyPr/>
        <a:lstStyle/>
        <a:p>
          <a:endParaRPr lang="cs-CZ"/>
        </a:p>
      </dgm:t>
    </dgm:pt>
    <dgm:pt modelId="{5E183CEF-1FBE-4030-A185-57CD6E618EE3}" type="pres">
      <dgm:prSet presAssocID="{2DB7ECBB-7F67-4A94-869A-FAA768D68A82}" presName="arrow" presStyleLbl="node1" presStyleIdx="1" presStyleCnt="4"/>
      <dgm:spPr/>
      <dgm:t>
        <a:bodyPr/>
        <a:lstStyle/>
        <a:p>
          <a:endParaRPr lang="cs-CZ"/>
        </a:p>
      </dgm:t>
    </dgm:pt>
    <dgm:pt modelId="{F96C844F-CC99-49DF-96EC-3EA3E340F001}" type="pres">
      <dgm:prSet presAssocID="{2DB7ECBB-7F67-4A94-869A-FAA768D68A82}" presName="descendantArrow" presStyleCnt="0"/>
      <dgm:spPr/>
    </dgm:pt>
    <dgm:pt modelId="{06D1CDED-8BBF-41DB-9FB2-604F505A0ADE}" type="pres">
      <dgm:prSet presAssocID="{2D8D919B-541D-45B3-A2D4-8CD526AE8AA9}" presName="childTextArrow" presStyleLbl="fgAccFollowNode1" presStyleIdx="0" presStyleCnt="3">
        <dgm:presLayoutVars>
          <dgm:bulletEnabled val="1"/>
        </dgm:presLayoutVars>
      </dgm:prSet>
      <dgm:spPr/>
      <dgm:t>
        <a:bodyPr/>
        <a:lstStyle/>
        <a:p>
          <a:endParaRPr lang="cs-CZ"/>
        </a:p>
      </dgm:t>
    </dgm:pt>
    <dgm:pt modelId="{CEBA2439-6D34-4D7A-850B-FD6CBDEB6F6A}" type="pres">
      <dgm:prSet presAssocID="{F012013D-FAEB-41E2-9107-65FC74711957}" presName="sp" presStyleCnt="0"/>
      <dgm:spPr/>
    </dgm:pt>
    <dgm:pt modelId="{87C7818B-AC1D-4188-B833-B284D4603A2E}" type="pres">
      <dgm:prSet presAssocID="{82339310-F60F-408C-A94B-EC68EC458A57}" presName="arrowAndChildren" presStyleCnt="0"/>
      <dgm:spPr/>
    </dgm:pt>
    <dgm:pt modelId="{7A6E3DB3-F96C-4083-A919-ABC27557F299}" type="pres">
      <dgm:prSet presAssocID="{82339310-F60F-408C-A94B-EC68EC458A57}" presName="parentTextArrow" presStyleLbl="node1" presStyleIdx="1" presStyleCnt="4"/>
      <dgm:spPr/>
      <dgm:t>
        <a:bodyPr/>
        <a:lstStyle/>
        <a:p>
          <a:endParaRPr lang="cs-CZ"/>
        </a:p>
      </dgm:t>
    </dgm:pt>
    <dgm:pt modelId="{A108CE39-975B-400A-A006-B910449D32D1}" type="pres">
      <dgm:prSet presAssocID="{82339310-F60F-408C-A94B-EC68EC458A57}" presName="arrow" presStyleLbl="node1" presStyleIdx="2" presStyleCnt="4"/>
      <dgm:spPr/>
      <dgm:t>
        <a:bodyPr/>
        <a:lstStyle/>
        <a:p>
          <a:endParaRPr lang="cs-CZ"/>
        </a:p>
      </dgm:t>
    </dgm:pt>
    <dgm:pt modelId="{09B624F6-0D4C-45BE-9F61-C4B5AFBF8F4F}" type="pres">
      <dgm:prSet presAssocID="{82339310-F60F-408C-A94B-EC68EC458A57}" presName="descendantArrow" presStyleCnt="0"/>
      <dgm:spPr/>
    </dgm:pt>
    <dgm:pt modelId="{C9D605B2-EA31-4888-9AFE-9B0A358B4CD4}" type="pres">
      <dgm:prSet presAssocID="{E0B6F3F8-E802-4147-A53A-FC9C363775BA}" presName="childTextArrow" presStyleLbl="fgAccFollowNode1" presStyleIdx="1" presStyleCnt="3">
        <dgm:presLayoutVars>
          <dgm:bulletEnabled val="1"/>
        </dgm:presLayoutVars>
      </dgm:prSet>
      <dgm:spPr/>
      <dgm:t>
        <a:bodyPr/>
        <a:lstStyle/>
        <a:p>
          <a:endParaRPr lang="cs-CZ"/>
        </a:p>
      </dgm:t>
    </dgm:pt>
    <dgm:pt modelId="{193DF4FD-B029-423D-AB7A-8FABE9943107}" type="pres">
      <dgm:prSet presAssocID="{7F5B8D2F-7C6E-428F-9E59-178E4C3FCF92}" presName="sp" presStyleCnt="0"/>
      <dgm:spPr/>
    </dgm:pt>
    <dgm:pt modelId="{4871A629-80B8-4A0F-AA3E-A56864DB4945}" type="pres">
      <dgm:prSet presAssocID="{8842C41F-582B-43BF-B65F-1DAACD8D1CD7}" presName="arrowAndChildren" presStyleCnt="0"/>
      <dgm:spPr/>
    </dgm:pt>
    <dgm:pt modelId="{4540CE78-4E75-4FE2-8B34-3D634522202B}" type="pres">
      <dgm:prSet presAssocID="{8842C41F-582B-43BF-B65F-1DAACD8D1CD7}" presName="parentTextArrow" presStyleLbl="node1" presStyleIdx="2" presStyleCnt="4"/>
      <dgm:spPr/>
      <dgm:t>
        <a:bodyPr/>
        <a:lstStyle/>
        <a:p>
          <a:endParaRPr lang="cs-CZ"/>
        </a:p>
      </dgm:t>
    </dgm:pt>
    <dgm:pt modelId="{12F762E1-2B20-460F-8BFD-35124CD9C401}" type="pres">
      <dgm:prSet presAssocID="{8842C41F-582B-43BF-B65F-1DAACD8D1CD7}" presName="arrow" presStyleLbl="node1" presStyleIdx="3" presStyleCnt="4"/>
      <dgm:spPr/>
      <dgm:t>
        <a:bodyPr/>
        <a:lstStyle/>
        <a:p>
          <a:endParaRPr lang="cs-CZ"/>
        </a:p>
      </dgm:t>
    </dgm:pt>
    <dgm:pt modelId="{482E4380-8C74-425B-9AE6-79EF3F0A8121}" type="pres">
      <dgm:prSet presAssocID="{8842C41F-582B-43BF-B65F-1DAACD8D1CD7}" presName="descendantArrow" presStyleCnt="0"/>
      <dgm:spPr/>
    </dgm:pt>
    <dgm:pt modelId="{0DA7829E-7C8B-4940-BFE3-55F3318C3550}" type="pres">
      <dgm:prSet presAssocID="{B3F09AEF-593F-42FF-AB97-599A9084501B}" presName="childTextArrow" presStyleLbl="fgAccFollowNode1" presStyleIdx="2" presStyleCnt="3">
        <dgm:presLayoutVars>
          <dgm:bulletEnabled val="1"/>
        </dgm:presLayoutVars>
      </dgm:prSet>
      <dgm:spPr/>
      <dgm:t>
        <a:bodyPr/>
        <a:lstStyle/>
        <a:p>
          <a:endParaRPr lang="cs-CZ"/>
        </a:p>
      </dgm:t>
    </dgm:pt>
  </dgm:ptLst>
  <dgm:cxnLst>
    <dgm:cxn modelId="{E9E73F13-F0F8-4451-B61C-99BEAF937F7E}" srcId="{8600DD80-860E-4152-99AB-25BEDE0A8DA7}" destId="{FBF0E40A-F4A1-402C-90F4-D19CCEE29FAA}" srcOrd="3" destOrd="0" parTransId="{7E297E5F-652E-4294-95A2-91655849BD4B}" sibTransId="{9FCD4204-54EB-46E2-9175-2FE82E226E85}"/>
    <dgm:cxn modelId="{D04B1953-D3DF-455E-A656-42171BDAB192}" type="presOf" srcId="{8842C41F-582B-43BF-B65F-1DAACD8D1CD7}" destId="{12F762E1-2B20-460F-8BFD-35124CD9C401}" srcOrd="1" destOrd="0" presId="urn:microsoft.com/office/officeart/2005/8/layout/process4"/>
    <dgm:cxn modelId="{1FD25012-55E6-4FA4-950D-69D16786550E}" type="presOf" srcId="{B3F09AEF-593F-42FF-AB97-599A9084501B}" destId="{0DA7829E-7C8B-4940-BFE3-55F3318C3550}" srcOrd="0" destOrd="0" presId="urn:microsoft.com/office/officeart/2005/8/layout/process4"/>
    <dgm:cxn modelId="{3C927B9B-818C-43F3-8C8E-FAEA89C9F46E}" srcId="{8600DD80-860E-4152-99AB-25BEDE0A8DA7}" destId="{2DB7ECBB-7F67-4A94-869A-FAA768D68A82}" srcOrd="2" destOrd="0" parTransId="{6AF03292-CFEB-4089-8762-A4A97A1A8836}" sibTransId="{B024998C-0CF4-481C-BFDF-8B4F1ACA8A3C}"/>
    <dgm:cxn modelId="{C7625C59-5115-4026-83AC-D5F2812BBAA0}" srcId="{8842C41F-582B-43BF-B65F-1DAACD8D1CD7}" destId="{B3F09AEF-593F-42FF-AB97-599A9084501B}" srcOrd="0" destOrd="0" parTransId="{ED12ECEF-041A-4C5D-821F-1B71E311D588}" sibTransId="{16E2AEED-E91C-417B-A4D1-9429F54C4742}"/>
    <dgm:cxn modelId="{B0295CAC-8675-422C-BE69-4D5124C62346}" type="presOf" srcId="{2DB7ECBB-7F67-4A94-869A-FAA768D68A82}" destId="{5E183CEF-1FBE-4030-A185-57CD6E618EE3}" srcOrd="1" destOrd="0" presId="urn:microsoft.com/office/officeart/2005/8/layout/process4"/>
    <dgm:cxn modelId="{1A8E92D7-5E2B-4003-BAAB-C77CDF471B92}" srcId="{2DB7ECBB-7F67-4A94-869A-FAA768D68A82}" destId="{2D8D919B-541D-45B3-A2D4-8CD526AE8AA9}" srcOrd="0" destOrd="0" parTransId="{B1C31013-F593-4817-B335-7FAEC54C5F04}" sibTransId="{A7DFB12E-6D73-4BE3-A31D-AED6572BA297}"/>
    <dgm:cxn modelId="{BF2D05EF-029A-40F5-B0C5-DDD78C5F19C6}" type="presOf" srcId="{E0B6F3F8-E802-4147-A53A-FC9C363775BA}" destId="{C9D605B2-EA31-4888-9AFE-9B0A358B4CD4}" srcOrd="0" destOrd="0" presId="urn:microsoft.com/office/officeart/2005/8/layout/process4"/>
    <dgm:cxn modelId="{050730E7-0CB1-48A0-A817-546C865EC6E0}" type="presOf" srcId="{8600DD80-860E-4152-99AB-25BEDE0A8DA7}" destId="{7290FD5C-A611-4C04-9FFB-CA7B2B6C312F}" srcOrd="0" destOrd="0" presId="urn:microsoft.com/office/officeart/2005/8/layout/process4"/>
    <dgm:cxn modelId="{5E97F63D-37AF-4ABF-9CA0-84589A2E3EB8}" srcId="{8600DD80-860E-4152-99AB-25BEDE0A8DA7}" destId="{82339310-F60F-408C-A94B-EC68EC458A57}" srcOrd="1" destOrd="0" parTransId="{7536662C-7390-423B-ACB2-14C005CDE39E}" sibTransId="{F012013D-FAEB-41E2-9107-65FC74711957}"/>
    <dgm:cxn modelId="{CBCCAF7D-C18C-47C9-8B78-71A587E1B6CF}" type="presOf" srcId="{2D8D919B-541D-45B3-A2D4-8CD526AE8AA9}" destId="{06D1CDED-8BBF-41DB-9FB2-604F505A0ADE}" srcOrd="0" destOrd="0" presId="urn:microsoft.com/office/officeart/2005/8/layout/process4"/>
    <dgm:cxn modelId="{2325E7B4-397F-41E0-86CD-8C25049118CF}" type="presOf" srcId="{2DB7ECBB-7F67-4A94-869A-FAA768D68A82}" destId="{5A6525CD-0A80-4E1E-AEE2-DB5AB0AEEB1F}" srcOrd="0" destOrd="0" presId="urn:microsoft.com/office/officeart/2005/8/layout/process4"/>
    <dgm:cxn modelId="{3AE48C9D-E405-4BDC-8D19-C56B6612B91D}" type="presOf" srcId="{82339310-F60F-408C-A94B-EC68EC458A57}" destId="{7A6E3DB3-F96C-4083-A919-ABC27557F299}" srcOrd="0" destOrd="0" presId="urn:microsoft.com/office/officeart/2005/8/layout/process4"/>
    <dgm:cxn modelId="{1F2F221F-BE8A-4306-9CBC-D96665EC513A}" srcId="{82339310-F60F-408C-A94B-EC68EC458A57}" destId="{E0B6F3F8-E802-4147-A53A-FC9C363775BA}" srcOrd="0" destOrd="0" parTransId="{A00E2989-A539-48E5-9113-AAC7B20967DB}" sibTransId="{95DA53DA-E62D-4FB0-B26E-24024B975BDD}"/>
    <dgm:cxn modelId="{68BDB861-C265-4072-9625-475D49B066F9}" type="presOf" srcId="{82339310-F60F-408C-A94B-EC68EC458A57}" destId="{A108CE39-975B-400A-A006-B910449D32D1}" srcOrd="1" destOrd="0" presId="urn:microsoft.com/office/officeart/2005/8/layout/process4"/>
    <dgm:cxn modelId="{E70BA9E6-29A6-4AF2-BE02-37F2BC528D5B}" type="presOf" srcId="{FBF0E40A-F4A1-402C-90F4-D19CCEE29FAA}" destId="{5A6DC845-1EE2-4345-89FA-5995A49EBB78}" srcOrd="0" destOrd="0" presId="urn:microsoft.com/office/officeart/2005/8/layout/process4"/>
    <dgm:cxn modelId="{24B1D2F6-3856-4E00-B791-7FDDAE195546}" type="presOf" srcId="{8842C41F-582B-43BF-B65F-1DAACD8D1CD7}" destId="{4540CE78-4E75-4FE2-8B34-3D634522202B}" srcOrd="0" destOrd="0" presId="urn:microsoft.com/office/officeart/2005/8/layout/process4"/>
    <dgm:cxn modelId="{C493D33D-7BF1-467D-8A1E-19B0AD9F3210}" srcId="{8600DD80-860E-4152-99AB-25BEDE0A8DA7}" destId="{8842C41F-582B-43BF-B65F-1DAACD8D1CD7}" srcOrd="0" destOrd="0" parTransId="{6083C71C-FE48-4A82-B44A-CF224A773CA5}" sibTransId="{7F5B8D2F-7C6E-428F-9E59-178E4C3FCF92}"/>
    <dgm:cxn modelId="{EFB055A6-CF09-46FD-8E45-A1D556081724}" type="presParOf" srcId="{7290FD5C-A611-4C04-9FFB-CA7B2B6C312F}" destId="{C262255C-95E5-4F9A-AEFE-0146D2991085}" srcOrd="0" destOrd="0" presId="urn:microsoft.com/office/officeart/2005/8/layout/process4"/>
    <dgm:cxn modelId="{37347035-7CB5-4C6E-9DDC-354399583723}" type="presParOf" srcId="{C262255C-95E5-4F9A-AEFE-0146D2991085}" destId="{5A6DC845-1EE2-4345-89FA-5995A49EBB78}" srcOrd="0" destOrd="0" presId="urn:microsoft.com/office/officeart/2005/8/layout/process4"/>
    <dgm:cxn modelId="{72E54AC0-4D5F-4CC1-9536-C127D14B90B5}" type="presParOf" srcId="{7290FD5C-A611-4C04-9FFB-CA7B2B6C312F}" destId="{A5404175-2815-43A2-BB3A-5E46FD39BD94}" srcOrd="1" destOrd="0" presId="urn:microsoft.com/office/officeart/2005/8/layout/process4"/>
    <dgm:cxn modelId="{9FC0B012-0050-4342-8F07-111D2B315889}" type="presParOf" srcId="{7290FD5C-A611-4C04-9FFB-CA7B2B6C312F}" destId="{161AF42D-7F26-4ED5-B8CA-F8CE5D2FF92D}" srcOrd="2" destOrd="0" presId="urn:microsoft.com/office/officeart/2005/8/layout/process4"/>
    <dgm:cxn modelId="{8F2E802F-FDF4-42AF-B237-31884DA65D7B}" type="presParOf" srcId="{161AF42D-7F26-4ED5-B8CA-F8CE5D2FF92D}" destId="{5A6525CD-0A80-4E1E-AEE2-DB5AB0AEEB1F}" srcOrd="0" destOrd="0" presId="urn:microsoft.com/office/officeart/2005/8/layout/process4"/>
    <dgm:cxn modelId="{5DADDC88-68D7-4D4D-81DD-608E775530EE}" type="presParOf" srcId="{161AF42D-7F26-4ED5-B8CA-F8CE5D2FF92D}" destId="{5E183CEF-1FBE-4030-A185-57CD6E618EE3}" srcOrd="1" destOrd="0" presId="urn:microsoft.com/office/officeart/2005/8/layout/process4"/>
    <dgm:cxn modelId="{EADD16CF-0430-47D2-824D-3B48E1DB72CA}" type="presParOf" srcId="{161AF42D-7F26-4ED5-B8CA-F8CE5D2FF92D}" destId="{F96C844F-CC99-49DF-96EC-3EA3E340F001}" srcOrd="2" destOrd="0" presId="urn:microsoft.com/office/officeart/2005/8/layout/process4"/>
    <dgm:cxn modelId="{89F8B3C0-5AF9-46D9-82B6-B929A755D3A6}" type="presParOf" srcId="{F96C844F-CC99-49DF-96EC-3EA3E340F001}" destId="{06D1CDED-8BBF-41DB-9FB2-604F505A0ADE}" srcOrd="0" destOrd="0" presId="urn:microsoft.com/office/officeart/2005/8/layout/process4"/>
    <dgm:cxn modelId="{9A20D0AD-DCE5-4514-99FD-6E06254BE78E}" type="presParOf" srcId="{7290FD5C-A611-4C04-9FFB-CA7B2B6C312F}" destId="{CEBA2439-6D34-4D7A-850B-FD6CBDEB6F6A}" srcOrd="3" destOrd="0" presId="urn:microsoft.com/office/officeart/2005/8/layout/process4"/>
    <dgm:cxn modelId="{4EAE005C-4709-4305-861D-B379595F1C6D}" type="presParOf" srcId="{7290FD5C-A611-4C04-9FFB-CA7B2B6C312F}" destId="{87C7818B-AC1D-4188-B833-B284D4603A2E}" srcOrd="4" destOrd="0" presId="urn:microsoft.com/office/officeart/2005/8/layout/process4"/>
    <dgm:cxn modelId="{1156B89E-8FD9-4D8A-9F74-E255D33A1930}" type="presParOf" srcId="{87C7818B-AC1D-4188-B833-B284D4603A2E}" destId="{7A6E3DB3-F96C-4083-A919-ABC27557F299}" srcOrd="0" destOrd="0" presId="urn:microsoft.com/office/officeart/2005/8/layout/process4"/>
    <dgm:cxn modelId="{67D6FDDC-40E7-4765-8ABC-CCDE64F31109}" type="presParOf" srcId="{87C7818B-AC1D-4188-B833-B284D4603A2E}" destId="{A108CE39-975B-400A-A006-B910449D32D1}" srcOrd="1" destOrd="0" presId="urn:microsoft.com/office/officeart/2005/8/layout/process4"/>
    <dgm:cxn modelId="{4054CF30-A264-454E-9151-DA4C0C71BF8A}" type="presParOf" srcId="{87C7818B-AC1D-4188-B833-B284D4603A2E}" destId="{09B624F6-0D4C-45BE-9F61-C4B5AFBF8F4F}" srcOrd="2" destOrd="0" presId="urn:microsoft.com/office/officeart/2005/8/layout/process4"/>
    <dgm:cxn modelId="{F434AA8B-1F21-4E01-9FB7-6F327F3B11C3}" type="presParOf" srcId="{09B624F6-0D4C-45BE-9F61-C4B5AFBF8F4F}" destId="{C9D605B2-EA31-4888-9AFE-9B0A358B4CD4}" srcOrd="0" destOrd="0" presId="urn:microsoft.com/office/officeart/2005/8/layout/process4"/>
    <dgm:cxn modelId="{D4A51ECC-82FA-448B-9A7D-C2EC3469B921}" type="presParOf" srcId="{7290FD5C-A611-4C04-9FFB-CA7B2B6C312F}" destId="{193DF4FD-B029-423D-AB7A-8FABE9943107}" srcOrd="5" destOrd="0" presId="urn:microsoft.com/office/officeart/2005/8/layout/process4"/>
    <dgm:cxn modelId="{53BA563B-8DCE-4749-BBFC-5DFA624FFC56}" type="presParOf" srcId="{7290FD5C-A611-4C04-9FFB-CA7B2B6C312F}" destId="{4871A629-80B8-4A0F-AA3E-A56864DB4945}" srcOrd="6" destOrd="0" presId="urn:microsoft.com/office/officeart/2005/8/layout/process4"/>
    <dgm:cxn modelId="{8C3665F5-DD09-4A9A-9737-2DD0CB8B1412}" type="presParOf" srcId="{4871A629-80B8-4A0F-AA3E-A56864DB4945}" destId="{4540CE78-4E75-4FE2-8B34-3D634522202B}" srcOrd="0" destOrd="0" presId="urn:microsoft.com/office/officeart/2005/8/layout/process4"/>
    <dgm:cxn modelId="{15E11D00-9EB6-4324-A414-6A5823E86AE3}" type="presParOf" srcId="{4871A629-80B8-4A0F-AA3E-A56864DB4945}" destId="{12F762E1-2B20-460F-8BFD-35124CD9C401}" srcOrd="1" destOrd="0" presId="urn:microsoft.com/office/officeart/2005/8/layout/process4"/>
    <dgm:cxn modelId="{6B6CFBC0-28CA-4E00-B97E-2A640363ECBB}" type="presParOf" srcId="{4871A629-80B8-4A0F-AA3E-A56864DB4945}" destId="{482E4380-8C74-425B-9AE6-79EF3F0A8121}" srcOrd="2" destOrd="0" presId="urn:microsoft.com/office/officeart/2005/8/layout/process4"/>
    <dgm:cxn modelId="{F2EEB497-971E-4F28-A970-928B23DD0616}" type="presParOf" srcId="{482E4380-8C74-425B-9AE6-79EF3F0A8121}" destId="{0DA7829E-7C8B-4940-BFE3-55F3318C3550}"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F838C8-DDE3-416C-8D96-B17DB27981F3}" type="datetimeFigureOut">
              <a:rPr lang="cs-CZ" smtClean="0"/>
              <a:pPr/>
              <a:t>07.05.2019</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0BB40A2-CA55-434D-AC0F-0AE141699B4D}" type="slidenum">
              <a:rPr lang="cs-CZ" smtClean="0"/>
              <a:pPr/>
              <a:t>‹#›</a:t>
            </a:fld>
            <a:endParaRPr lang="cs-CZ"/>
          </a:p>
        </p:txBody>
      </p:sp>
    </p:spTree>
    <p:extLst>
      <p:ext uri="{BB962C8B-B14F-4D97-AF65-F5344CB8AC3E}">
        <p14:creationId xmlns:p14="http://schemas.microsoft.com/office/powerpoint/2010/main" xmlns="" val="434924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07.05.2019</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dirty="0"/>
          </a:p>
        </p:txBody>
      </p:sp>
    </p:spTree>
    <p:extLst>
      <p:ext uri="{BB962C8B-B14F-4D97-AF65-F5344CB8AC3E}">
        <p14:creationId xmlns:p14="http://schemas.microsoft.com/office/powerpoint/2010/main" xmlns=""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dirty="0"/>
          </a:p>
        </p:txBody>
      </p:sp>
    </p:spTree>
    <p:extLst>
      <p:ext uri="{BB962C8B-B14F-4D97-AF65-F5344CB8AC3E}">
        <p14:creationId xmlns:p14="http://schemas.microsoft.com/office/powerpoint/2010/main" xmlns="" val="2671134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23</a:t>
            </a:fld>
            <a:endParaRPr lang="cs-CZ"/>
          </a:p>
        </p:txBody>
      </p:sp>
    </p:spTree>
    <p:extLst>
      <p:ext uri="{BB962C8B-B14F-4D97-AF65-F5344CB8AC3E}">
        <p14:creationId xmlns:p14="http://schemas.microsoft.com/office/powerpoint/2010/main" xmlns="" val="2824429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24</a:t>
            </a:fld>
            <a:endParaRPr lang="cs-CZ"/>
          </a:p>
        </p:txBody>
      </p:sp>
    </p:spTree>
    <p:extLst>
      <p:ext uri="{BB962C8B-B14F-4D97-AF65-F5344CB8AC3E}">
        <p14:creationId xmlns:p14="http://schemas.microsoft.com/office/powerpoint/2010/main" xmlns="" val="36774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25</a:t>
            </a:fld>
            <a:endParaRPr lang="cs-CZ"/>
          </a:p>
        </p:txBody>
      </p:sp>
    </p:spTree>
    <p:extLst>
      <p:ext uri="{BB962C8B-B14F-4D97-AF65-F5344CB8AC3E}">
        <p14:creationId xmlns:p14="http://schemas.microsoft.com/office/powerpoint/2010/main" xmlns="" val="595878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26</a:t>
            </a:fld>
            <a:endParaRPr lang="cs-CZ"/>
          </a:p>
        </p:txBody>
      </p:sp>
    </p:spTree>
    <p:extLst>
      <p:ext uri="{BB962C8B-B14F-4D97-AF65-F5344CB8AC3E}">
        <p14:creationId xmlns:p14="http://schemas.microsoft.com/office/powerpoint/2010/main" xmlns="" val="1879548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27</a:t>
            </a:fld>
            <a:endParaRPr lang="cs-CZ"/>
          </a:p>
        </p:txBody>
      </p:sp>
    </p:spTree>
    <p:extLst>
      <p:ext uri="{BB962C8B-B14F-4D97-AF65-F5344CB8AC3E}">
        <p14:creationId xmlns:p14="http://schemas.microsoft.com/office/powerpoint/2010/main" xmlns="" val="2560018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28</a:t>
            </a:fld>
            <a:endParaRPr lang="cs-CZ"/>
          </a:p>
        </p:txBody>
      </p:sp>
    </p:spTree>
    <p:extLst>
      <p:ext uri="{BB962C8B-B14F-4D97-AF65-F5344CB8AC3E}">
        <p14:creationId xmlns:p14="http://schemas.microsoft.com/office/powerpoint/2010/main" xmlns="" val="799717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29</a:t>
            </a:fld>
            <a:endParaRPr lang="cs-CZ"/>
          </a:p>
        </p:txBody>
      </p:sp>
    </p:spTree>
    <p:extLst>
      <p:ext uri="{BB962C8B-B14F-4D97-AF65-F5344CB8AC3E}">
        <p14:creationId xmlns:p14="http://schemas.microsoft.com/office/powerpoint/2010/main" xmlns="" val="2560018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30</a:t>
            </a:fld>
            <a:endParaRPr lang="cs-CZ"/>
          </a:p>
        </p:txBody>
      </p:sp>
    </p:spTree>
    <p:extLst>
      <p:ext uri="{BB962C8B-B14F-4D97-AF65-F5344CB8AC3E}">
        <p14:creationId xmlns:p14="http://schemas.microsoft.com/office/powerpoint/2010/main" xmlns="" val="3063299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Wingdings" panose="05000000000000000000" pitchFamily="2" charset="2"/>
              <a:buNone/>
            </a:pP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31</a:t>
            </a:fld>
            <a:endParaRPr lang="cs-CZ"/>
          </a:p>
        </p:txBody>
      </p:sp>
    </p:spTree>
    <p:extLst>
      <p:ext uri="{BB962C8B-B14F-4D97-AF65-F5344CB8AC3E}">
        <p14:creationId xmlns:p14="http://schemas.microsoft.com/office/powerpoint/2010/main" xmlns="" val="2926531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4267"/>
            <a:endParaRPr lang="cs-CZ" b="0"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32</a:t>
            </a:fld>
            <a:endParaRPr lang="cs-CZ"/>
          </a:p>
        </p:txBody>
      </p:sp>
    </p:spTree>
    <p:extLst>
      <p:ext uri="{BB962C8B-B14F-4D97-AF65-F5344CB8AC3E}">
        <p14:creationId xmlns:p14="http://schemas.microsoft.com/office/powerpoint/2010/main" xmlns="" val="367367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hangingPunct="0"/>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a:t>
            </a:fld>
            <a:endParaRPr lang="cs-CZ" dirty="0"/>
          </a:p>
        </p:txBody>
      </p:sp>
    </p:spTree>
    <p:extLst>
      <p:ext uri="{BB962C8B-B14F-4D97-AF65-F5344CB8AC3E}">
        <p14:creationId xmlns:p14="http://schemas.microsoft.com/office/powerpoint/2010/main" xmlns="" val="3513611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33</a:t>
            </a:fld>
            <a:endParaRPr lang="cs-CZ"/>
          </a:p>
        </p:txBody>
      </p:sp>
    </p:spTree>
    <p:extLst>
      <p:ext uri="{BB962C8B-B14F-4D97-AF65-F5344CB8AC3E}">
        <p14:creationId xmlns:p14="http://schemas.microsoft.com/office/powerpoint/2010/main" xmlns="" val="2491622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Jedná se o rekvalifikace pečujících osob. Z projektu musí být zřejmé jejich uplatnění na trhu práce. Např. zapojením partnera bez finančního příspěvku, který je po rekvalifikaci zaměstná, tzn. musí být vazba na deklarovaná pracovní místa. Nelze vytvořit projekt pouze na vzdělávání pečujících osob bez jejich dalšího uplatnění na pracovním trhu </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35</a:t>
            </a:fld>
            <a:endParaRPr lang="cs-CZ" dirty="0"/>
          </a:p>
        </p:txBody>
      </p:sp>
    </p:spTree>
    <p:extLst>
      <p:ext uri="{BB962C8B-B14F-4D97-AF65-F5344CB8AC3E}">
        <p14:creationId xmlns:p14="http://schemas.microsoft.com/office/powerpoint/2010/main" xmlns="" val="641303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36</a:t>
            </a:fld>
            <a:endParaRPr lang="cs-CZ"/>
          </a:p>
        </p:txBody>
      </p:sp>
    </p:spTree>
    <p:extLst>
      <p:ext uri="{BB962C8B-B14F-4D97-AF65-F5344CB8AC3E}">
        <p14:creationId xmlns:p14="http://schemas.microsoft.com/office/powerpoint/2010/main" xmlns="" val="3581797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Wingdings" panose="05000000000000000000" pitchFamily="2" charset="2"/>
              <a:buNone/>
            </a:pP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38</a:t>
            </a:fld>
            <a:endParaRPr lang="cs-CZ">
              <a:solidFill>
                <a:prstClr val="black"/>
              </a:solidFill>
            </a:endParaRPr>
          </a:p>
        </p:txBody>
      </p:sp>
    </p:spTree>
    <p:extLst>
      <p:ext uri="{BB962C8B-B14F-4D97-AF65-F5344CB8AC3E}">
        <p14:creationId xmlns:p14="http://schemas.microsoft.com/office/powerpoint/2010/main" xmlns="" val="2926531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dirty="0"/>
          </a:p>
        </p:txBody>
      </p:sp>
    </p:spTree>
    <p:extLst>
      <p:ext uri="{BB962C8B-B14F-4D97-AF65-F5344CB8AC3E}">
        <p14:creationId xmlns:p14="http://schemas.microsoft.com/office/powerpoint/2010/main" xmlns="" val="211207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11</a:t>
            </a:fld>
            <a:endParaRPr lang="cs-CZ"/>
          </a:p>
        </p:txBody>
      </p:sp>
    </p:spTree>
    <p:extLst>
      <p:ext uri="{BB962C8B-B14F-4D97-AF65-F5344CB8AC3E}">
        <p14:creationId xmlns:p14="http://schemas.microsoft.com/office/powerpoint/2010/main" xmlns="" val="2330515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pPr/>
              <a:t>12</a:t>
            </a:fld>
            <a:endParaRPr lang="cs-CZ"/>
          </a:p>
        </p:txBody>
      </p:sp>
    </p:spTree>
    <p:extLst>
      <p:ext uri="{BB962C8B-B14F-4D97-AF65-F5344CB8AC3E}">
        <p14:creationId xmlns:p14="http://schemas.microsoft.com/office/powerpoint/2010/main" xmlns="" val="255709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19</a:t>
            </a:fld>
            <a:endParaRPr lang="cs-CZ"/>
          </a:p>
        </p:txBody>
      </p:sp>
    </p:spTree>
    <p:extLst>
      <p:ext uri="{BB962C8B-B14F-4D97-AF65-F5344CB8AC3E}">
        <p14:creationId xmlns:p14="http://schemas.microsoft.com/office/powerpoint/2010/main" xmlns="" val="1600675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20</a:t>
            </a:fld>
            <a:endParaRPr lang="cs-CZ"/>
          </a:p>
        </p:txBody>
      </p:sp>
    </p:spTree>
    <p:extLst>
      <p:ext uri="{BB962C8B-B14F-4D97-AF65-F5344CB8AC3E}">
        <p14:creationId xmlns:p14="http://schemas.microsoft.com/office/powerpoint/2010/main" xmlns="" val="1600675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altLang="cs-CZ" dirty="0"/>
              <a:t>výdaje na odměny (příjemce podpory</a:t>
            </a:r>
            <a:r>
              <a:rPr lang="cs-CZ" altLang="cs-CZ" baseline="0" dirty="0"/>
              <a:t> nebo </a:t>
            </a:r>
            <a:r>
              <a:rPr lang="cs-CZ" altLang="cs-CZ" dirty="0"/>
              <a:t>partner s finančním příspěvkem,</a:t>
            </a:r>
            <a:r>
              <a:rPr lang="cs-CZ" altLang="cs-CZ" baseline="0" dirty="0"/>
              <a:t> který je OSVČ</a:t>
            </a:r>
            <a:r>
              <a:rPr lang="cs-CZ" altLang="cs-CZ" dirty="0"/>
              <a:t>)</a:t>
            </a:r>
          </a:p>
          <a:p>
            <a:endParaRPr lang="cs-CZ" baseline="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21</a:t>
            </a:fld>
            <a:endParaRPr lang="cs-CZ"/>
          </a:p>
        </p:txBody>
      </p:sp>
    </p:spTree>
    <p:extLst>
      <p:ext uri="{BB962C8B-B14F-4D97-AF65-F5344CB8AC3E}">
        <p14:creationId xmlns:p14="http://schemas.microsoft.com/office/powerpoint/2010/main" xmlns="" val="2824429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22</a:t>
            </a:fld>
            <a:endParaRPr lang="cs-CZ"/>
          </a:p>
        </p:txBody>
      </p:sp>
    </p:spTree>
    <p:extLst>
      <p:ext uri="{BB962C8B-B14F-4D97-AF65-F5344CB8AC3E}">
        <p14:creationId xmlns:p14="http://schemas.microsoft.com/office/powerpoint/2010/main" xmlns="" val="2824429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xmlns="" val="147937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xmlns="" val="181285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xmlns=""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xmlns=""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xmlns=""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xmlns=""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xmlns=""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xmlns=""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xmlns=""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mpsv.cz/ISPV.ph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esfcr.cz/obvykle-ceny-a-mzdy-platy"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esfcr.cz/file/9003/"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seu.mssf.cz/"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763688" y="1844824"/>
            <a:ext cx="6696744" cy="1224000"/>
          </a:xfrm>
        </p:spPr>
        <p:txBody>
          <a:bodyPr/>
          <a:lstStyle/>
          <a:p>
            <a:r>
              <a:rPr lang="cs-CZ" dirty="0"/>
              <a:t/>
            </a:r>
            <a:br>
              <a:rPr lang="cs-CZ" dirty="0"/>
            </a:br>
            <a:r>
              <a:rPr lang="cs-CZ" dirty="0"/>
              <a:t>Seminář pro žadatele</a:t>
            </a:r>
          </a:p>
        </p:txBody>
      </p:sp>
      <p:sp>
        <p:nvSpPr>
          <p:cNvPr id="6" name="Zástupný symbol pro text 5"/>
          <p:cNvSpPr>
            <a:spLocks noGrp="1"/>
          </p:cNvSpPr>
          <p:nvPr>
            <p:ph type="body" sz="quarter" idx="13"/>
          </p:nvPr>
        </p:nvSpPr>
        <p:spPr>
          <a:xfrm>
            <a:off x="1763688" y="4005064"/>
            <a:ext cx="7272000" cy="540000"/>
          </a:xfrm>
        </p:spPr>
        <p:txBody>
          <a:bodyPr/>
          <a:lstStyle/>
          <a:p>
            <a:pPr lvl="0"/>
            <a:r>
              <a:rPr lang="cs-CZ" b="1" dirty="0"/>
              <a:t>Výzva_1_RÝMAŘOVSKO_OPZ_ </a:t>
            </a:r>
            <a:endParaRPr lang="cs-CZ" dirty="0"/>
          </a:p>
          <a:p>
            <a:r>
              <a:rPr lang="cs-CZ" b="1" dirty="0"/>
              <a:t>Prorodinná opatření </a:t>
            </a:r>
            <a:endParaRPr lang="cs-CZ" dirty="0"/>
          </a:p>
        </p:txBody>
      </p:sp>
      <p:sp>
        <p:nvSpPr>
          <p:cNvPr id="7" name="Zástupný symbol pro text 6"/>
          <p:cNvSpPr>
            <a:spLocks noGrp="1"/>
          </p:cNvSpPr>
          <p:nvPr>
            <p:ph type="body" sz="quarter" idx="14"/>
          </p:nvPr>
        </p:nvSpPr>
        <p:spPr>
          <a:xfrm>
            <a:off x="1763688" y="5301208"/>
            <a:ext cx="7272000" cy="540000"/>
          </a:xfrm>
        </p:spPr>
        <p:txBody>
          <a:bodyPr/>
          <a:lstStyle/>
          <a:p>
            <a:endParaRPr lang="cs-CZ" dirty="0"/>
          </a:p>
          <a:p>
            <a:r>
              <a:rPr lang="cs-CZ" dirty="0"/>
              <a:t>7. 3. 2018, Rýmařov</a:t>
            </a:r>
            <a:br>
              <a:rPr lang="cs-CZ" dirty="0"/>
            </a:br>
            <a:r>
              <a:rPr lang="cs-CZ" dirty="0"/>
              <a:t> </a:t>
            </a:r>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xmlns="" val="0"/>
              </a:ext>
            </a:extLst>
          </a:blip>
          <a:stretch>
            <a:fillRect/>
          </a:stretch>
        </p:blipFill>
        <p:spPr>
          <a:xfrm>
            <a:off x="827584" y="2420888"/>
            <a:ext cx="540000" cy="540000"/>
          </a:xfrm>
        </p:spPr>
      </p:pic>
      <p:pic>
        <p:nvPicPr>
          <p:cNvPr id="16" name="Zástupný symbol pro obrázek 15"/>
          <p:cNvPicPr>
            <a:picLocks noGrp="1" noChangeAspect="1"/>
          </p:cNvPicPr>
          <p:nvPr>
            <p:ph type="pic" sz="quarter" idx="17"/>
          </p:nvPr>
        </p:nvPicPr>
        <p:blipFill>
          <a:blip r:embed="rId4" cstate="print">
            <a:extLst>
              <a:ext uri="{28A0092B-C50C-407E-A947-70E740481C1C}">
                <a14:useLocalDpi xmlns:a14="http://schemas.microsoft.com/office/drawing/2010/main" xmlns="" val="0"/>
              </a:ext>
            </a:extLst>
          </a:blip>
          <a:stretch>
            <a:fillRect/>
          </a:stretch>
        </p:blipFill>
        <p:spPr>
          <a:xfrm>
            <a:off x="827584" y="5229200"/>
            <a:ext cx="540000" cy="540000"/>
          </a:xfrm>
        </p:spPr>
      </p:pic>
      <p:pic>
        <p:nvPicPr>
          <p:cNvPr id="9" name="Zástupný symbol pro obrázek 14"/>
          <p:cNvPicPr>
            <a:picLocks noGrp="1" noChangeAspect="1"/>
          </p:cNvPicPr>
          <p:nvPr>
            <p:ph type="pic" sz="quarter" idx="16"/>
          </p:nvPr>
        </p:nvPicPr>
        <p:blipFill>
          <a:blip r:embed="rId5" cstate="print">
            <a:extLst>
              <a:ext uri="{28A0092B-C50C-407E-A947-70E740481C1C}">
                <a14:useLocalDpi xmlns:a14="http://schemas.microsoft.com/office/drawing/2010/main" xmlns="" val="0"/>
              </a:ext>
            </a:extLst>
          </a:blip>
          <a:srcRect/>
          <a:stretch>
            <a:fillRect/>
          </a:stretch>
        </p:blipFill>
        <p:spPr>
          <a:xfrm>
            <a:off x="827584" y="4005064"/>
            <a:ext cx="540000" cy="540000"/>
          </a:xfrm>
        </p:spPr>
      </p:pic>
    </p:spTree>
    <p:extLst>
      <p:ext uri="{BB962C8B-B14F-4D97-AF65-F5344CB8AC3E}">
        <p14:creationId xmlns:p14="http://schemas.microsoft.com/office/powerpoint/2010/main" xmlns=""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podporované aktivity</a:t>
            </a:r>
          </a:p>
        </p:txBody>
      </p:sp>
      <p:sp>
        <p:nvSpPr>
          <p:cNvPr id="3" name="Zástupný symbol pro obsah 2"/>
          <p:cNvSpPr>
            <a:spLocks noGrp="1"/>
          </p:cNvSpPr>
          <p:nvPr>
            <p:ph idx="1"/>
          </p:nvPr>
        </p:nvSpPr>
        <p:spPr/>
        <p:txBody>
          <a:bodyPr/>
          <a:lstStyle/>
          <a:p>
            <a:pPr algn="just"/>
            <a:r>
              <a:rPr lang="cs-CZ" dirty="0"/>
              <a:t>viz </a:t>
            </a:r>
            <a:r>
              <a:rPr lang="cs-CZ" i="1" dirty="0"/>
              <a:t>příloha č. 2 výzvy MAS – Popis podporovaných aktivit</a:t>
            </a:r>
            <a:endParaRPr lang="cs-CZ" dirty="0"/>
          </a:p>
          <a:p>
            <a:pPr marL="0" indent="0">
              <a:buNone/>
            </a:pPr>
            <a:endParaRPr lang="cs-CZ" dirty="0"/>
          </a:p>
          <a:p>
            <a:pPr marL="0" lvl="0" indent="0" algn="just">
              <a:buNone/>
            </a:pPr>
            <a:r>
              <a:rPr lang="cs-CZ" b="1" dirty="0"/>
              <a:t>Zařízení péče o děti zajišťující péči o děti v době mimo školní vyučování (ranní či odpolední pobyt): </a:t>
            </a:r>
            <a:endParaRPr lang="cs-CZ" dirty="0"/>
          </a:p>
          <a:p>
            <a:pPr algn="just"/>
            <a:r>
              <a:rPr lang="cs-CZ" sz="2000" dirty="0"/>
              <a:t>pro žáky 1. stupně, 5 - 15 dětí, </a:t>
            </a:r>
          </a:p>
          <a:p>
            <a:pPr algn="just"/>
            <a:r>
              <a:rPr lang="cs-CZ" sz="2000" dirty="0"/>
              <a:t>doplňují chybějící kapacitu družin a školních klubů,</a:t>
            </a:r>
          </a:p>
          <a:p>
            <a:pPr algn="just"/>
            <a:r>
              <a:rPr lang="cs-CZ" sz="2000" dirty="0"/>
              <a:t>možnost realizace v prostorách školní družiny,</a:t>
            </a:r>
          </a:p>
          <a:p>
            <a:pPr algn="just"/>
            <a:r>
              <a:rPr lang="cs-CZ" sz="2000" dirty="0"/>
              <a:t>možnost doprovodů na kroužky a zájmové aktivity,</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10</a:t>
            </a:fld>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dotazy</a:t>
            </a:r>
          </a:p>
        </p:txBody>
      </p:sp>
      <p:sp>
        <p:nvSpPr>
          <p:cNvPr id="3" name="Zástupný symbol pro obsah 2"/>
          <p:cNvSpPr>
            <a:spLocks noGrp="1"/>
          </p:cNvSpPr>
          <p:nvPr>
            <p:ph idx="1"/>
          </p:nvPr>
        </p:nvSpPr>
        <p:spPr/>
        <p:txBody>
          <a:bodyPr/>
          <a:lstStyle/>
          <a:p>
            <a:pPr>
              <a:lnSpc>
                <a:spcPct val="100000"/>
              </a:lnSpc>
              <a:spcBef>
                <a:spcPts val="0"/>
              </a:spcBef>
              <a:spcAft>
                <a:spcPts val="0"/>
              </a:spcAft>
            </a:pPr>
            <a:r>
              <a:rPr lang="cs-CZ" sz="1600" b="1" dirty="0"/>
              <a:t>Dotaz:  </a:t>
            </a:r>
            <a:endParaRPr lang="cs-CZ" sz="1600" dirty="0"/>
          </a:p>
          <a:p>
            <a:pPr marL="0" indent="0">
              <a:lnSpc>
                <a:spcPct val="100000"/>
              </a:lnSpc>
              <a:spcBef>
                <a:spcPts val="0"/>
              </a:spcBef>
              <a:spcAft>
                <a:spcPts val="0"/>
              </a:spcAft>
              <a:buNone/>
            </a:pPr>
            <a:r>
              <a:rPr lang="cs-CZ" sz="1600" b="1" i="1" dirty="0"/>
              <a:t>Lze využívat zařízení zajišťující péči v době mimo školní vyučování také pro děti ze školek?</a:t>
            </a:r>
            <a:endParaRPr lang="cs-CZ" sz="1600" i="1" dirty="0"/>
          </a:p>
          <a:p>
            <a:pPr>
              <a:lnSpc>
                <a:spcPct val="100000"/>
              </a:lnSpc>
              <a:spcBef>
                <a:spcPts val="0"/>
              </a:spcBef>
              <a:spcAft>
                <a:spcPts val="0"/>
              </a:spcAft>
            </a:pPr>
            <a:r>
              <a:rPr lang="cs-CZ" sz="1600" b="1" dirty="0"/>
              <a:t>Odpověď: </a:t>
            </a:r>
            <a:endParaRPr lang="cs-CZ" sz="1600" dirty="0"/>
          </a:p>
          <a:p>
            <a:pPr marL="0" indent="0" algn="just">
              <a:lnSpc>
                <a:spcPct val="100000"/>
              </a:lnSpc>
              <a:spcBef>
                <a:spcPts val="0"/>
              </a:spcBef>
              <a:spcAft>
                <a:spcPts val="0"/>
              </a:spcAft>
              <a:buNone/>
            </a:pPr>
            <a:r>
              <a:rPr lang="cs-CZ" sz="1600" dirty="0"/>
              <a:t>Nelze. Toto by bylo považováno za obcházení podmínek pro provoz dětských skupin – dětská skupina může být však provozována např. pouze odpoledne, tak aby vhodně navázala/doplnila provozní dobu školky. Podpora péče o děti mimo školní vyučování se vztahuje pouze na děti plnící povinnou školní docházku, a to pouze </a:t>
            </a:r>
            <a:br>
              <a:rPr lang="cs-CZ" sz="1600" dirty="0"/>
            </a:br>
            <a:r>
              <a:rPr lang="cs-CZ" sz="1600" dirty="0"/>
              <a:t>na 1. stupni. Pro předškolní děti jsou určeny dětské skupiny.</a:t>
            </a:r>
          </a:p>
          <a:p>
            <a:pPr marL="0" indent="0">
              <a:lnSpc>
                <a:spcPct val="100000"/>
              </a:lnSpc>
              <a:spcBef>
                <a:spcPts val="0"/>
              </a:spcBef>
              <a:spcAft>
                <a:spcPts val="0"/>
              </a:spcAft>
              <a:buNone/>
            </a:pPr>
            <a:endParaRPr lang="cs-CZ" sz="1600" dirty="0"/>
          </a:p>
          <a:p>
            <a:pPr>
              <a:lnSpc>
                <a:spcPct val="100000"/>
              </a:lnSpc>
              <a:spcBef>
                <a:spcPts val="0"/>
              </a:spcBef>
              <a:spcAft>
                <a:spcPts val="0"/>
              </a:spcAft>
            </a:pPr>
            <a:r>
              <a:rPr lang="cs-CZ" sz="1600" b="1" dirty="0"/>
              <a:t>Dotaz: </a:t>
            </a:r>
            <a:endParaRPr lang="cs-CZ" sz="1600" dirty="0"/>
          </a:p>
          <a:p>
            <a:pPr marL="0" indent="0" algn="just">
              <a:lnSpc>
                <a:spcPct val="100000"/>
              </a:lnSpc>
              <a:spcBef>
                <a:spcPts val="0"/>
              </a:spcBef>
              <a:spcAft>
                <a:spcPts val="0"/>
              </a:spcAft>
              <a:buNone/>
            </a:pPr>
            <a:r>
              <a:rPr lang="cs-CZ" sz="1600" b="1" i="1" dirty="0"/>
              <a:t>Pokud bude nedostatečná kapacita školní družiny, je možné ji doplnit zařízením pečující o děti ve shodném čase?</a:t>
            </a:r>
            <a:endParaRPr lang="cs-CZ" sz="1600" i="1" dirty="0"/>
          </a:p>
          <a:p>
            <a:pPr>
              <a:lnSpc>
                <a:spcPct val="100000"/>
              </a:lnSpc>
              <a:spcBef>
                <a:spcPts val="0"/>
              </a:spcBef>
              <a:spcAft>
                <a:spcPts val="0"/>
              </a:spcAft>
            </a:pPr>
            <a:r>
              <a:rPr lang="cs-CZ" sz="1600" b="1" dirty="0"/>
              <a:t>Odpověď</a:t>
            </a:r>
            <a:r>
              <a:rPr lang="cs-CZ" sz="1600" dirty="0"/>
              <a:t>: </a:t>
            </a:r>
          </a:p>
          <a:p>
            <a:pPr marL="0" indent="0" algn="just">
              <a:lnSpc>
                <a:spcPct val="100000"/>
              </a:lnSpc>
              <a:spcBef>
                <a:spcPts val="0"/>
              </a:spcBef>
              <a:spcAft>
                <a:spcPts val="0"/>
              </a:spcAft>
              <a:buNone/>
            </a:pPr>
            <a:r>
              <a:rPr lang="cs-CZ" sz="1600" dirty="0"/>
              <a:t>Kapacitu je možné doplnit zařízením pečujícím o děti, které bude mít otevřeno ve shodném čase.  </a:t>
            </a:r>
          </a:p>
          <a:p>
            <a:pPr marL="0" indent="0">
              <a:lnSpc>
                <a:spcPct val="100000"/>
              </a:lnSpc>
              <a:spcBef>
                <a:spcPts val="0"/>
              </a:spcBef>
              <a:spcAft>
                <a:spcPts val="0"/>
              </a:spcAft>
              <a:buNone/>
            </a:pPr>
            <a:endParaRPr lang="cs-CZ" sz="1600" dirty="0"/>
          </a:p>
        </p:txBody>
      </p:sp>
      <p:sp>
        <p:nvSpPr>
          <p:cNvPr id="4" name="Zástupný symbol pro číslo snímku 3">
            <a:extLst>
              <a:ext uri="{FF2B5EF4-FFF2-40B4-BE49-F238E27FC236}">
                <a16:creationId xmlns:a16="http://schemas.microsoft.com/office/drawing/2014/main" xmlns="" id="{135C4ADC-D686-489E-9883-FDCCF59159CB}"/>
              </a:ext>
            </a:extLst>
          </p:cNvPr>
          <p:cNvSpPr>
            <a:spLocks noGrp="1"/>
          </p:cNvSpPr>
          <p:nvPr>
            <p:ph type="sldNum" sz="quarter" idx="12"/>
          </p:nvPr>
        </p:nvSpPr>
        <p:spPr/>
        <p:txBody>
          <a:bodyPr/>
          <a:lstStyle/>
          <a:p>
            <a:fld id="{479BF083-4774-43B1-9AB0-5CC1AC5DD8EE}" type="slidenum">
              <a:rPr lang="cs-CZ" smtClean="0"/>
              <a:pPr/>
              <a:t>11</a:t>
            </a:fld>
            <a:endParaRPr lang="cs-CZ" dirty="0"/>
          </a:p>
        </p:txBody>
      </p:sp>
    </p:spTree>
    <p:extLst>
      <p:ext uri="{BB962C8B-B14F-4D97-AF65-F5344CB8AC3E}">
        <p14:creationId xmlns:p14="http://schemas.microsoft.com/office/powerpoint/2010/main" xmlns="" val="344591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dotazy</a:t>
            </a:r>
          </a:p>
        </p:txBody>
      </p:sp>
      <p:sp>
        <p:nvSpPr>
          <p:cNvPr id="3" name="Zástupný symbol pro obsah 2"/>
          <p:cNvSpPr>
            <a:spLocks noGrp="1"/>
          </p:cNvSpPr>
          <p:nvPr>
            <p:ph idx="1"/>
          </p:nvPr>
        </p:nvSpPr>
        <p:spPr/>
        <p:txBody>
          <a:bodyPr/>
          <a:lstStyle/>
          <a:p>
            <a:pPr algn="just">
              <a:lnSpc>
                <a:spcPct val="100000"/>
              </a:lnSpc>
              <a:spcBef>
                <a:spcPts val="0"/>
              </a:spcBef>
              <a:spcAft>
                <a:spcPts val="0"/>
              </a:spcAft>
            </a:pPr>
            <a:r>
              <a:rPr lang="cs-CZ" sz="1600" b="1" dirty="0"/>
              <a:t>Dotaz:</a:t>
            </a:r>
            <a:endParaRPr lang="cs-CZ" sz="1600" dirty="0"/>
          </a:p>
          <a:p>
            <a:pPr marL="0" indent="0" algn="just">
              <a:lnSpc>
                <a:spcPct val="100000"/>
              </a:lnSpc>
              <a:spcBef>
                <a:spcPts val="0"/>
              </a:spcBef>
              <a:spcAft>
                <a:spcPts val="0"/>
              </a:spcAft>
              <a:buNone/>
            </a:pPr>
            <a:r>
              <a:rPr lang="cs-CZ" sz="1600" b="1" i="1" dirty="0"/>
              <a:t>Je možné provozovat zařízení pečující o děti v prostorách školní družiny – tedy sdílet prostory se školní družinou a doplnit tak nevyhovující (krátkou) provozní dobu školní družiny?</a:t>
            </a:r>
            <a:endParaRPr lang="cs-CZ" sz="1600" i="1" dirty="0"/>
          </a:p>
          <a:p>
            <a:pPr algn="just">
              <a:lnSpc>
                <a:spcPct val="100000"/>
              </a:lnSpc>
              <a:spcBef>
                <a:spcPts val="0"/>
              </a:spcBef>
              <a:spcAft>
                <a:spcPts val="0"/>
              </a:spcAft>
            </a:pPr>
            <a:r>
              <a:rPr lang="cs-CZ" sz="1600" b="1" dirty="0"/>
              <a:t>Odpověď: </a:t>
            </a:r>
            <a:endParaRPr lang="cs-CZ" sz="1600" dirty="0"/>
          </a:p>
          <a:p>
            <a:pPr marL="0" indent="0" algn="just">
              <a:lnSpc>
                <a:spcPct val="100000"/>
              </a:lnSpc>
              <a:spcBef>
                <a:spcPts val="0"/>
              </a:spcBef>
              <a:spcAft>
                <a:spcPts val="0"/>
              </a:spcAft>
              <a:buNone/>
            </a:pPr>
            <a:r>
              <a:rPr lang="cs-CZ" sz="1600" dirty="0"/>
              <a:t>Zařízení péče o děti je možné provozovat v prostorách školní družiny. Nesmí však docházet k překryvu otevírací doby. Zařízení může být ve shodných prostorách otevřeno např. brzy ráno a pozdě odpoledne (tedy před a po skončení otevírací doby školní družiny). Je možné využívat hračky, pomůcky a vybavení školní družiny. Podmínkou je časové a účetní „odlišení“ prostor.</a:t>
            </a:r>
          </a:p>
          <a:p>
            <a:pPr marL="0" indent="0" algn="just">
              <a:lnSpc>
                <a:spcPct val="100000"/>
              </a:lnSpc>
              <a:spcBef>
                <a:spcPts val="0"/>
              </a:spcBef>
              <a:spcAft>
                <a:spcPts val="0"/>
              </a:spcAft>
              <a:buNone/>
            </a:pPr>
            <a:endParaRPr lang="cs-CZ" sz="1600" dirty="0"/>
          </a:p>
          <a:p>
            <a:pPr algn="just">
              <a:lnSpc>
                <a:spcPct val="100000"/>
              </a:lnSpc>
              <a:spcBef>
                <a:spcPts val="0"/>
              </a:spcBef>
              <a:spcAft>
                <a:spcPts val="0"/>
              </a:spcAft>
            </a:pPr>
            <a:r>
              <a:rPr lang="cs-CZ" sz="1600" b="1" dirty="0"/>
              <a:t>Dotaz: </a:t>
            </a:r>
            <a:endParaRPr lang="cs-CZ" sz="1600" dirty="0"/>
          </a:p>
          <a:p>
            <a:pPr marL="0" indent="0" algn="just">
              <a:lnSpc>
                <a:spcPct val="100000"/>
              </a:lnSpc>
              <a:spcBef>
                <a:spcPts val="0"/>
              </a:spcBef>
              <a:spcAft>
                <a:spcPts val="0"/>
              </a:spcAft>
              <a:buNone/>
            </a:pPr>
            <a:r>
              <a:rPr lang="cs-CZ" sz="1600" b="1" i="1" dirty="0"/>
              <a:t>Může být zařízení pečující o děti otevřeno i pro žáky 4. a 5. tříd?</a:t>
            </a:r>
            <a:endParaRPr lang="cs-CZ" sz="1600" i="1" dirty="0"/>
          </a:p>
          <a:p>
            <a:pPr algn="just">
              <a:lnSpc>
                <a:spcPct val="100000"/>
              </a:lnSpc>
              <a:spcBef>
                <a:spcPts val="0"/>
              </a:spcBef>
              <a:spcAft>
                <a:spcPts val="0"/>
              </a:spcAft>
            </a:pPr>
            <a:r>
              <a:rPr lang="cs-CZ" sz="1600" b="1" dirty="0"/>
              <a:t>Odpověď</a:t>
            </a:r>
            <a:r>
              <a:rPr lang="cs-CZ" sz="1600" dirty="0"/>
              <a:t>: </a:t>
            </a:r>
          </a:p>
          <a:p>
            <a:pPr marL="0" indent="0" algn="just">
              <a:lnSpc>
                <a:spcPct val="100000"/>
              </a:lnSpc>
              <a:spcBef>
                <a:spcPts val="0"/>
              </a:spcBef>
              <a:spcAft>
                <a:spcPts val="0"/>
              </a:spcAft>
              <a:buNone/>
            </a:pPr>
            <a:r>
              <a:rPr lang="cs-CZ" sz="1600" dirty="0"/>
              <a:t>Ano, může. Zařízení je určeno pro žáky 1. stupně ZŠ (tj. 1. – 5. třída, příp. i přípravné třídy, nulté ročníky).</a:t>
            </a:r>
          </a:p>
          <a:p>
            <a:endParaRPr lang="cs-CZ" sz="1600" dirty="0"/>
          </a:p>
        </p:txBody>
      </p:sp>
      <p:sp>
        <p:nvSpPr>
          <p:cNvPr id="4" name="Zástupný symbol pro číslo snímku 3">
            <a:extLst>
              <a:ext uri="{FF2B5EF4-FFF2-40B4-BE49-F238E27FC236}">
                <a16:creationId xmlns:a16="http://schemas.microsoft.com/office/drawing/2014/main" xmlns="" id="{9420A0EA-C362-46A8-A609-868F224B1E69}"/>
              </a:ext>
            </a:extLst>
          </p:cNvPr>
          <p:cNvSpPr>
            <a:spLocks noGrp="1"/>
          </p:cNvSpPr>
          <p:nvPr>
            <p:ph type="sldNum" sz="quarter" idx="12"/>
          </p:nvPr>
        </p:nvSpPr>
        <p:spPr/>
        <p:txBody>
          <a:bodyPr/>
          <a:lstStyle/>
          <a:p>
            <a:fld id="{479BF083-4774-43B1-9AB0-5CC1AC5DD8EE}" type="slidenum">
              <a:rPr lang="cs-CZ" smtClean="0"/>
              <a:pPr/>
              <a:t>12</a:t>
            </a:fld>
            <a:endParaRPr lang="cs-CZ" dirty="0"/>
          </a:p>
        </p:txBody>
      </p:sp>
    </p:spTree>
    <p:extLst>
      <p:ext uri="{BB962C8B-B14F-4D97-AF65-F5344CB8AC3E}">
        <p14:creationId xmlns:p14="http://schemas.microsoft.com/office/powerpoint/2010/main" xmlns="" val="3771247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2015AAB-0A4C-4AE0-B8BA-3CD73FF42C55}"/>
              </a:ext>
            </a:extLst>
          </p:cNvPr>
          <p:cNvSpPr>
            <a:spLocks noGrp="1"/>
          </p:cNvSpPr>
          <p:nvPr>
            <p:ph type="title"/>
          </p:nvPr>
        </p:nvSpPr>
        <p:spPr/>
        <p:txBody>
          <a:bodyPr/>
          <a:lstStyle/>
          <a:p>
            <a:r>
              <a:rPr lang="cs-CZ" dirty="0"/>
              <a:t>VÝZVA – PODPOROVANÉ AKTIVITY</a:t>
            </a:r>
          </a:p>
        </p:txBody>
      </p:sp>
      <p:sp>
        <p:nvSpPr>
          <p:cNvPr id="3" name="Zástupný symbol pro obsah 2">
            <a:extLst>
              <a:ext uri="{FF2B5EF4-FFF2-40B4-BE49-F238E27FC236}">
                <a16:creationId xmlns:a16="http://schemas.microsoft.com/office/drawing/2014/main" xmlns="" id="{869CD578-2D42-4169-8433-D436C066B61A}"/>
              </a:ext>
            </a:extLst>
          </p:cNvPr>
          <p:cNvSpPr>
            <a:spLocks noGrp="1"/>
          </p:cNvSpPr>
          <p:nvPr>
            <p:ph idx="1"/>
          </p:nvPr>
        </p:nvSpPr>
        <p:spPr>
          <a:xfrm>
            <a:off x="360000" y="1700808"/>
            <a:ext cx="8244000" cy="4653336"/>
          </a:xfrm>
        </p:spPr>
        <p:txBody>
          <a:bodyPr/>
          <a:lstStyle/>
          <a:p>
            <a:pPr marL="0" indent="0" algn="just">
              <a:buNone/>
            </a:pPr>
            <a:r>
              <a:rPr lang="cs-CZ" b="1" dirty="0"/>
              <a:t>Společná doprava do/ze školy a/nebo příměstského tábora:</a:t>
            </a:r>
            <a:endParaRPr lang="cs-CZ" sz="2000" dirty="0"/>
          </a:p>
          <a:p>
            <a:pPr>
              <a:lnSpc>
                <a:spcPct val="114000"/>
              </a:lnSpc>
              <a:spcBef>
                <a:spcPts val="0"/>
              </a:spcBef>
              <a:spcAft>
                <a:spcPts val="0"/>
              </a:spcAft>
            </a:pPr>
            <a:r>
              <a:rPr lang="cs-CZ" sz="2000" dirty="0"/>
              <a:t>týká se dětí předškolního věku a žáků 1. stupně ZŠ,</a:t>
            </a:r>
          </a:p>
          <a:p>
            <a:pPr>
              <a:lnSpc>
                <a:spcPct val="114000"/>
              </a:lnSpc>
              <a:spcBef>
                <a:spcPts val="0"/>
              </a:spcBef>
              <a:spcAft>
                <a:spcPts val="0"/>
              </a:spcAft>
            </a:pPr>
            <a:r>
              <a:rPr lang="cs-CZ" sz="2000" dirty="0"/>
              <a:t>může být realizována i jako samostatný projekt,</a:t>
            </a:r>
          </a:p>
          <a:p>
            <a:pPr>
              <a:lnSpc>
                <a:spcPct val="114000"/>
              </a:lnSpc>
              <a:spcBef>
                <a:spcPts val="0"/>
              </a:spcBef>
              <a:spcAft>
                <a:spcPts val="0"/>
              </a:spcAft>
            </a:pPr>
            <a:r>
              <a:rPr lang="cs-CZ" sz="2000" dirty="0"/>
              <a:t>může být provozována, pokud je </a:t>
            </a:r>
            <a:r>
              <a:rPr lang="cs-CZ" sz="2000" b="1" dirty="0"/>
              <a:t>splněno alespoň 1 níže uvedené kritérium</a:t>
            </a:r>
            <a:r>
              <a:rPr lang="cs-CZ" sz="2000" dirty="0"/>
              <a:t>:</a:t>
            </a:r>
          </a:p>
          <a:p>
            <a:pPr marL="0" indent="0" algn="just">
              <a:lnSpc>
                <a:spcPct val="114000"/>
              </a:lnSpc>
              <a:spcBef>
                <a:spcPts val="0"/>
              </a:spcBef>
              <a:spcAft>
                <a:spcPts val="0"/>
              </a:spcAft>
              <a:buNone/>
            </a:pPr>
            <a:r>
              <a:rPr lang="cs-CZ" sz="2000" dirty="0"/>
              <a:t>-  neexistuje žádné spojení hromadnou dopravou,</a:t>
            </a:r>
          </a:p>
          <a:p>
            <a:pPr marL="0" indent="0" algn="just">
              <a:lnSpc>
                <a:spcPct val="114000"/>
              </a:lnSpc>
              <a:spcBef>
                <a:spcPts val="0"/>
              </a:spcBef>
              <a:spcAft>
                <a:spcPts val="0"/>
              </a:spcAft>
              <a:buNone/>
            </a:pPr>
            <a:r>
              <a:rPr lang="cs-CZ" sz="2000" dirty="0"/>
              <a:t>- neexistuje vhodné spojení hromadnou dopravou ve vhodném čase (čekání delší jak 30 minut),</a:t>
            </a:r>
          </a:p>
          <a:p>
            <a:pPr marL="0" indent="0" algn="just">
              <a:lnSpc>
                <a:spcPct val="114000"/>
              </a:lnSpc>
              <a:spcBef>
                <a:spcPts val="0"/>
              </a:spcBef>
              <a:spcAft>
                <a:spcPts val="0"/>
              </a:spcAft>
              <a:buNone/>
            </a:pPr>
            <a:r>
              <a:rPr lang="cs-CZ" sz="2000" dirty="0"/>
              <a:t>-  návaznost spojů hromadné dopravy je komplikovaná (přestupy),</a:t>
            </a:r>
          </a:p>
          <a:p>
            <a:pPr>
              <a:lnSpc>
                <a:spcPct val="100000"/>
              </a:lnSpc>
              <a:spcBef>
                <a:spcPts val="0"/>
              </a:spcBef>
              <a:spcAft>
                <a:spcPts val="0"/>
              </a:spcAft>
              <a:buFontTx/>
              <a:buChar char="-"/>
            </a:pPr>
            <a:endParaRPr lang="cs-CZ" dirty="0"/>
          </a:p>
          <a:p>
            <a:pPr>
              <a:lnSpc>
                <a:spcPct val="100000"/>
              </a:lnSpc>
              <a:spcBef>
                <a:spcPts val="0"/>
              </a:spcBef>
              <a:spcAft>
                <a:spcPts val="0"/>
              </a:spcAft>
            </a:pPr>
            <a:endParaRPr lang="cs-CZ" dirty="0"/>
          </a:p>
          <a:p>
            <a:pPr>
              <a:lnSpc>
                <a:spcPct val="100000"/>
              </a:lnSpc>
              <a:spcBef>
                <a:spcPts val="0"/>
              </a:spcBef>
              <a:spcAft>
                <a:spcPts val="0"/>
              </a:spcAft>
            </a:pPr>
            <a:endParaRPr lang="cs-CZ" b="1" dirty="0"/>
          </a:p>
          <a:p>
            <a:pPr marL="0" indent="0" algn="just">
              <a:buNone/>
            </a:pPr>
            <a:endParaRPr lang="cs-CZ" b="1" dirty="0"/>
          </a:p>
        </p:txBody>
      </p:sp>
      <p:sp>
        <p:nvSpPr>
          <p:cNvPr id="4" name="Zástupný symbol pro číslo snímku 3">
            <a:extLst>
              <a:ext uri="{FF2B5EF4-FFF2-40B4-BE49-F238E27FC236}">
                <a16:creationId xmlns:a16="http://schemas.microsoft.com/office/drawing/2014/main" xmlns="" id="{AB009E21-01F5-43BF-A384-8E25C9AA2B9C}"/>
              </a:ext>
            </a:extLst>
          </p:cNvPr>
          <p:cNvSpPr>
            <a:spLocks noGrp="1"/>
          </p:cNvSpPr>
          <p:nvPr>
            <p:ph type="sldNum" sz="quarter" idx="12"/>
          </p:nvPr>
        </p:nvSpPr>
        <p:spPr/>
        <p:txBody>
          <a:bodyPr/>
          <a:lstStyle/>
          <a:p>
            <a:fld id="{479BF083-4774-43B1-9AB0-5CC1AC5DD8EE}" type="slidenum">
              <a:rPr lang="cs-CZ" smtClean="0"/>
              <a:pPr/>
              <a:t>13</a:t>
            </a:fld>
            <a:endParaRPr lang="cs-CZ" dirty="0"/>
          </a:p>
        </p:txBody>
      </p:sp>
    </p:spTree>
    <p:extLst>
      <p:ext uri="{BB962C8B-B14F-4D97-AF65-F5344CB8AC3E}">
        <p14:creationId xmlns:p14="http://schemas.microsoft.com/office/powerpoint/2010/main" xmlns="" val="3933692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ACBD915-35B1-430C-8D27-1E5928A40543}"/>
              </a:ext>
            </a:extLst>
          </p:cNvPr>
          <p:cNvSpPr>
            <a:spLocks noGrp="1"/>
          </p:cNvSpPr>
          <p:nvPr>
            <p:ph type="title"/>
          </p:nvPr>
        </p:nvSpPr>
        <p:spPr/>
        <p:txBody>
          <a:bodyPr/>
          <a:lstStyle/>
          <a:p>
            <a:r>
              <a:rPr lang="cs-CZ" dirty="0"/>
              <a:t>VÝZVA – PODPOROVANÉ AKTIVITY</a:t>
            </a:r>
          </a:p>
        </p:txBody>
      </p:sp>
      <p:sp>
        <p:nvSpPr>
          <p:cNvPr id="3" name="Zástupný symbol pro obsah 2">
            <a:extLst>
              <a:ext uri="{FF2B5EF4-FFF2-40B4-BE49-F238E27FC236}">
                <a16:creationId xmlns:a16="http://schemas.microsoft.com/office/drawing/2014/main" xmlns="" id="{74C8B65A-812D-4CBE-AF6A-C9FE7BB254CF}"/>
              </a:ext>
            </a:extLst>
          </p:cNvPr>
          <p:cNvSpPr>
            <a:spLocks noGrp="1"/>
          </p:cNvSpPr>
          <p:nvPr>
            <p:ph idx="1"/>
          </p:nvPr>
        </p:nvSpPr>
        <p:spPr>
          <a:xfrm>
            <a:off x="540000" y="1772816"/>
            <a:ext cx="8064000" cy="4320000"/>
          </a:xfrm>
        </p:spPr>
        <p:txBody>
          <a:bodyPr/>
          <a:lstStyle/>
          <a:p>
            <a:pPr marL="0" indent="0" algn="just">
              <a:buNone/>
            </a:pPr>
            <a:r>
              <a:rPr lang="cs-CZ" b="1" dirty="0"/>
              <a:t>Společná doprava dětí do/ze školy a/nebo příměstského tábora:</a:t>
            </a:r>
            <a:endParaRPr lang="cs-CZ" sz="2000" dirty="0"/>
          </a:p>
          <a:p>
            <a:pPr algn="just">
              <a:buFont typeface="Arial" panose="020B0604020202020204" pitchFamily="34" charset="0"/>
              <a:buChar char="•"/>
            </a:pPr>
            <a:r>
              <a:rPr lang="cs-CZ" sz="2000" dirty="0"/>
              <a:t>není možné využívat vlastního dopravního prostředku příjemce dotace nebo rodiče dítěte,</a:t>
            </a:r>
          </a:p>
          <a:p>
            <a:pPr algn="just"/>
            <a:r>
              <a:rPr lang="cs-CZ" sz="2000" dirty="0"/>
              <a:t>přepravce musí dodržovat zákonné předpisy (sedačky a poutání dětí).</a:t>
            </a:r>
          </a:p>
        </p:txBody>
      </p:sp>
      <p:sp>
        <p:nvSpPr>
          <p:cNvPr id="4" name="Zástupný symbol pro číslo snímku 3">
            <a:extLst>
              <a:ext uri="{FF2B5EF4-FFF2-40B4-BE49-F238E27FC236}">
                <a16:creationId xmlns:a16="http://schemas.microsoft.com/office/drawing/2014/main" xmlns="" id="{09D6CE80-D00F-46C8-A224-76501CCD6BA5}"/>
              </a:ext>
            </a:extLst>
          </p:cNvPr>
          <p:cNvSpPr>
            <a:spLocks noGrp="1"/>
          </p:cNvSpPr>
          <p:nvPr>
            <p:ph type="sldNum" sz="quarter" idx="12"/>
          </p:nvPr>
        </p:nvSpPr>
        <p:spPr/>
        <p:txBody>
          <a:bodyPr/>
          <a:lstStyle/>
          <a:p>
            <a:fld id="{479BF083-4774-43B1-9AB0-5CC1AC5DD8EE}" type="slidenum">
              <a:rPr lang="cs-CZ" smtClean="0"/>
              <a:pPr/>
              <a:t>14</a:t>
            </a:fld>
            <a:endParaRPr lang="cs-CZ" dirty="0"/>
          </a:p>
        </p:txBody>
      </p:sp>
    </p:spTree>
    <p:extLst>
      <p:ext uri="{BB962C8B-B14F-4D97-AF65-F5344CB8AC3E}">
        <p14:creationId xmlns:p14="http://schemas.microsoft.com/office/powerpoint/2010/main" xmlns="" val="2703176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podporované aktivity</a:t>
            </a:r>
          </a:p>
        </p:txBody>
      </p:sp>
      <p:sp>
        <p:nvSpPr>
          <p:cNvPr id="3" name="Zástupný symbol pro obsah 2"/>
          <p:cNvSpPr>
            <a:spLocks noGrp="1"/>
          </p:cNvSpPr>
          <p:nvPr>
            <p:ph idx="1"/>
          </p:nvPr>
        </p:nvSpPr>
        <p:spPr>
          <a:xfrm>
            <a:off x="360000" y="1340768"/>
            <a:ext cx="8064000" cy="4320000"/>
          </a:xfrm>
        </p:spPr>
        <p:txBody>
          <a:bodyPr/>
          <a:lstStyle/>
          <a:p>
            <a:pPr marL="0" indent="0">
              <a:buNone/>
            </a:pPr>
            <a:r>
              <a:rPr lang="cs-CZ" b="1" dirty="0"/>
              <a:t>Příměstské tábory:</a:t>
            </a:r>
          </a:p>
          <a:p>
            <a:pPr algn="just">
              <a:spcAft>
                <a:spcPts val="0"/>
              </a:spcAft>
            </a:pPr>
            <a:r>
              <a:rPr lang="cs-CZ" sz="2000" u="sng" dirty="0"/>
              <a:t>může</a:t>
            </a:r>
            <a:r>
              <a:rPr lang="cs-CZ" sz="2000" dirty="0"/>
              <a:t> být realizován jako samostatný projekt a zároveň </a:t>
            </a:r>
            <a:r>
              <a:rPr lang="cs-CZ" sz="2000" u="sng" dirty="0"/>
              <a:t>nemůže</a:t>
            </a:r>
            <a:r>
              <a:rPr lang="cs-CZ" sz="2000" dirty="0"/>
              <a:t> být souběžně realizován v kombinaci s aktivitou </a:t>
            </a:r>
            <a:r>
              <a:rPr lang="cs-CZ" sz="2000" i="1" dirty="0"/>
              <a:t>„Doprovody na kroužky a zájmové aktivity“,</a:t>
            </a:r>
          </a:p>
          <a:p>
            <a:pPr algn="just"/>
            <a:r>
              <a:rPr lang="cs-CZ" sz="2000" u="sng" dirty="0"/>
              <a:t>nepobytové</a:t>
            </a:r>
            <a:r>
              <a:rPr lang="cs-CZ" sz="2000" dirty="0"/>
              <a:t> tábory,</a:t>
            </a:r>
          </a:p>
          <a:p>
            <a:pPr algn="just"/>
            <a:r>
              <a:rPr lang="cs-CZ" sz="2000" dirty="0"/>
              <a:t>péče o děti v době školních prázdnin,</a:t>
            </a:r>
          </a:p>
          <a:p>
            <a:pPr lvl="0" algn="just"/>
            <a:r>
              <a:rPr lang="cs-CZ" sz="2000" dirty="0"/>
              <a:t>doba konání tábora je omezena </a:t>
            </a:r>
            <a:r>
              <a:rPr lang="cs-CZ" sz="2000" u="sng" dirty="0"/>
              <a:t>pouze na pracovní dny</a:t>
            </a:r>
            <a:r>
              <a:rPr lang="cs-CZ" sz="2000" dirty="0"/>
              <a:t>,</a:t>
            </a:r>
          </a:p>
          <a:p>
            <a:pPr lvl="0" algn="just"/>
            <a:r>
              <a:rPr lang="cs-CZ" sz="2000" dirty="0"/>
              <a:t>písemná smlouva mezi příjemcem a rodiči dítěte,</a:t>
            </a:r>
          </a:p>
          <a:p>
            <a:pPr lvl="0" algn="just"/>
            <a:r>
              <a:rPr lang="cs-CZ" sz="2000" dirty="0"/>
              <a:t>nutné vést denní evidenci přítomných dětí,</a:t>
            </a:r>
          </a:p>
          <a:p>
            <a:pPr lvl="0" algn="just"/>
            <a:r>
              <a:rPr lang="cs-CZ" sz="2000" dirty="0"/>
              <a:t>minimální kapacita příměstského tábora je </a:t>
            </a:r>
            <a:r>
              <a:rPr lang="cs-CZ" sz="2000" b="1" dirty="0"/>
              <a:t>10 dětí</a:t>
            </a:r>
            <a:r>
              <a:rPr lang="cs-CZ" sz="2000" dirty="0"/>
              <a:t>,</a:t>
            </a:r>
          </a:p>
          <a:p>
            <a:pPr algn="just"/>
            <a:r>
              <a:rPr lang="cs-CZ" sz="2000" dirty="0"/>
              <a:t>pozor na bagatelní podporu!</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15</a:t>
            </a:fld>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nepodporované aktivity</a:t>
            </a:r>
          </a:p>
        </p:txBody>
      </p:sp>
      <p:sp>
        <p:nvSpPr>
          <p:cNvPr id="3" name="Zástupný symbol pro obsah 2"/>
          <p:cNvSpPr>
            <a:spLocks noGrp="1"/>
          </p:cNvSpPr>
          <p:nvPr>
            <p:ph idx="1"/>
          </p:nvPr>
        </p:nvSpPr>
        <p:spPr>
          <a:xfrm>
            <a:off x="395536" y="1412776"/>
            <a:ext cx="8064000" cy="4320000"/>
          </a:xfrm>
        </p:spPr>
        <p:txBody>
          <a:bodyPr/>
          <a:lstStyle/>
          <a:p>
            <a:endParaRPr lang="cs-CZ" sz="1400" b="1" dirty="0"/>
          </a:p>
          <a:p>
            <a:pPr algn="just"/>
            <a:r>
              <a:rPr lang="cs-CZ" sz="2000" b="1" dirty="0"/>
              <a:t>volnočasové aktivity,</a:t>
            </a:r>
          </a:p>
          <a:p>
            <a:pPr algn="just"/>
            <a:r>
              <a:rPr lang="cs-CZ" sz="2000" b="1" dirty="0"/>
              <a:t>PC/jazykové kurzy jako samostatný projekt, </a:t>
            </a:r>
          </a:p>
          <a:p>
            <a:pPr algn="just"/>
            <a:r>
              <a:rPr lang="cs-CZ" sz="2000" b="1" dirty="0"/>
              <a:t>osvětová činnost/kampaně jako samostatný projekt, </a:t>
            </a:r>
          </a:p>
          <a:p>
            <a:pPr algn="just"/>
            <a:r>
              <a:rPr lang="cs-CZ" sz="2000" b="1" dirty="0"/>
              <a:t>tvorba komplexních vzdělávacích programů včetně </a:t>
            </a:r>
            <a:br>
              <a:rPr lang="cs-CZ" sz="2000" b="1" dirty="0"/>
            </a:br>
            <a:r>
              <a:rPr lang="cs-CZ" sz="2000" b="1" dirty="0"/>
              <a:t>e-learningových kurzů, </a:t>
            </a:r>
          </a:p>
          <a:p>
            <a:pPr algn="just"/>
            <a:r>
              <a:rPr lang="cs-CZ" sz="2000" b="1" dirty="0"/>
              <a:t>všeobecné psychologické poradenství, pokud nebude součástí komplexní poradenské práce s účastníkem projektu, </a:t>
            </a:r>
          </a:p>
          <a:p>
            <a:pPr algn="just"/>
            <a:r>
              <a:rPr lang="cs-CZ" sz="2000" b="1" dirty="0"/>
              <a:t>zahraniční stáže,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16</a:t>
            </a:fld>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6B86FE4-B622-47B4-AD7B-EBE784F8CE05}"/>
              </a:ext>
            </a:extLst>
          </p:cNvPr>
          <p:cNvSpPr>
            <a:spLocks noGrp="1"/>
          </p:cNvSpPr>
          <p:nvPr>
            <p:ph type="title"/>
          </p:nvPr>
        </p:nvSpPr>
        <p:spPr/>
        <p:txBody>
          <a:bodyPr/>
          <a:lstStyle/>
          <a:p>
            <a:r>
              <a:rPr lang="cs-CZ" dirty="0"/>
              <a:t>VÝZVA – NEPODPOROVANÉ AKTIVITY</a:t>
            </a:r>
          </a:p>
        </p:txBody>
      </p:sp>
      <p:sp>
        <p:nvSpPr>
          <p:cNvPr id="3" name="Zástupný symbol pro obsah 2">
            <a:extLst>
              <a:ext uri="{FF2B5EF4-FFF2-40B4-BE49-F238E27FC236}">
                <a16:creationId xmlns:a16="http://schemas.microsoft.com/office/drawing/2014/main" xmlns="" id="{AEB84730-EE2E-48E6-9D25-D6CB021E00DC}"/>
              </a:ext>
            </a:extLst>
          </p:cNvPr>
          <p:cNvSpPr>
            <a:spLocks noGrp="1"/>
          </p:cNvSpPr>
          <p:nvPr>
            <p:ph idx="1"/>
          </p:nvPr>
        </p:nvSpPr>
        <p:spPr/>
        <p:txBody>
          <a:bodyPr/>
          <a:lstStyle/>
          <a:p>
            <a:pPr marL="0" indent="0">
              <a:buNone/>
            </a:pPr>
            <a:endParaRPr lang="cs-CZ" sz="1800" b="1" dirty="0"/>
          </a:p>
          <a:p>
            <a:pPr algn="just"/>
            <a:r>
              <a:rPr lang="cs-CZ" sz="2000" b="1" dirty="0"/>
              <a:t>lesní školky (mimo zákon o dětských skupinách kvůli nesplnění hygienických předpisů), </a:t>
            </a:r>
          </a:p>
          <a:p>
            <a:r>
              <a:rPr lang="cs-CZ" sz="2000" b="1" dirty="0"/>
              <a:t>provoz mateřských a rodinných center, </a:t>
            </a:r>
          </a:p>
          <a:p>
            <a:pPr algn="just"/>
            <a:r>
              <a:rPr lang="cs-CZ" sz="2000" b="1" dirty="0"/>
              <a:t>vzdělávání členů realizačního týmu s výjimkou: vzdělávání realizačního týmu - pečujících osob, </a:t>
            </a:r>
          </a:p>
          <a:p>
            <a:pPr marL="0" indent="0">
              <a:buNone/>
            </a:pPr>
            <a:endParaRPr lang="cs-CZ" sz="1800" b="1" dirty="0"/>
          </a:p>
          <a:p>
            <a:pPr marL="0" indent="0" algn="just">
              <a:buNone/>
            </a:pPr>
            <a:r>
              <a:rPr lang="cs-CZ" sz="2000" b="1" dirty="0"/>
              <a:t>Potřebnost vzdělávacích aktivit zdůvodní žadatel v projektové žádosti.</a:t>
            </a:r>
          </a:p>
          <a:p>
            <a:endParaRPr lang="cs-CZ" dirty="0"/>
          </a:p>
        </p:txBody>
      </p:sp>
      <p:sp>
        <p:nvSpPr>
          <p:cNvPr id="4" name="Zástupný symbol pro číslo snímku 3">
            <a:extLst>
              <a:ext uri="{FF2B5EF4-FFF2-40B4-BE49-F238E27FC236}">
                <a16:creationId xmlns:a16="http://schemas.microsoft.com/office/drawing/2014/main" xmlns="" id="{C1DA72A9-A4C5-4509-A21D-EA9ACA944E4B}"/>
              </a:ext>
            </a:extLst>
          </p:cNvPr>
          <p:cNvSpPr>
            <a:spLocks noGrp="1"/>
          </p:cNvSpPr>
          <p:nvPr>
            <p:ph type="sldNum" sz="quarter" idx="12"/>
          </p:nvPr>
        </p:nvSpPr>
        <p:spPr/>
        <p:txBody>
          <a:bodyPr/>
          <a:lstStyle/>
          <a:p>
            <a:fld id="{479BF083-4774-43B1-9AB0-5CC1AC5DD8EE}" type="slidenum">
              <a:rPr lang="cs-CZ" smtClean="0"/>
              <a:pPr/>
              <a:t>17</a:t>
            </a:fld>
            <a:endParaRPr lang="cs-CZ" dirty="0"/>
          </a:p>
        </p:txBody>
      </p:sp>
    </p:spTree>
    <p:extLst>
      <p:ext uri="{BB962C8B-B14F-4D97-AF65-F5344CB8AC3E}">
        <p14:creationId xmlns:p14="http://schemas.microsoft.com/office/powerpoint/2010/main" xmlns="" val="168730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691680" y="3140968"/>
            <a:ext cx="7272000" cy="648072"/>
          </a:xfrm>
        </p:spPr>
        <p:txBody>
          <a:bodyPr/>
          <a:lstStyle/>
          <a:p>
            <a:r>
              <a:rPr lang="cs-CZ" dirty="0"/>
              <a:t>Způsobilost výdajů</a:t>
            </a:r>
          </a:p>
        </p:txBody>
      </p:sp>
      <p:pic>
        <p:nvPicPr>
          <p:cNvPr id="14" name="Zástupný symbol pro obrázek 13"/>
          <p:cNvPicPr>
            <a:picLocks noGrp="1" noChangeAspect="1"/>
          </p:cNvPicPr>
          <p:nvPr>
            <p:ph type="pic" sz="quarter" idx="15"/>
          </p:nvPr>
        </p:nvPicPr>
        <p:blipFill>
          <a:blip r:embed="rId2" cstate="print">
            <a:extLst>
              <a:ext uri="{28A0092B-C50C-407E-A947-70E740481C1C}">
                <a14:useLocalDpi xmlns:a14="http://schemas.microsoft.com/office/drawing/2010/main" xmlns="" val="0"/>
              </a:ext>
            </a:extLst>
          </a:blip>
          <a:srcRect/>
          <a:stretch>
            <a:fillRect/>
          </a:stretch>
        </p:blipFill>
        <p:spPr>
          <a:xfrm>
            <a:off x="827584" y="3212976"/>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xmlns="" val="3752024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5536" y="1268760"/>
            <a:ext cx="8568952" cy="5472608"/>
          </a:xfrm>
        </p:spPr>
        <p:txBody>
          <a:bodyPr/>
          <a:lstStyle/>
          <a:p>
            <a:pPr marL="0" indent="0">
              <a:lnSpc>
                <a:spcPct val="150000"/>
              </a:lnSpc>
              <a:spcBef>
                <a:spcPts val="0"/>
              </a:spcBef>
              <a:spcAft>
                <a:spcPts val="0"/>
              </a:spcAft>
              <a:buNone/>
            </a:pPr>
            <a:r>
              <a:rPr lang="cs-CZ" b="1" dirty="0"/>
              <a:t>Způsobilý výdaj: </a:t>
            </a:r>
          </a:p>
          <a:p>
            <a:pPr marL="432000" lvl="1" indent="-432000" algn="just">
              <a:lnSpc>
                <a:spcPct val="150000"/>
              </a:lnSpc>
              <a:spcBef>
                <a:spcPts val="0"/>
              </a:spcBef>
              <a:spcAft>
                <a:spcPts val="0"/>
              </a:spcAft>
              <a:buSzPct val="100000"/>
              <a:buFont typeface="Wingdings" panose="05000000000000000000" pitchFamily="2" charset="2"/>
              <a:buChar char=""/>
            </a:pPr>
            <a:r>
              <a:rPr lang="cs-CZ" dirty="0"/>
              <a:t>je v souladu s právními předpisy (zejména legislativou EU a ČR), </a:t>
            </a:r>
          </a:p>
          <a:p>
            <a:pPr marL="432000" lvl="1" indent="-432000" algn="just">
              <a:lnSpc>
                <a:spcPct val="150000"/>
              </a:lnSpc>
              <a:spcBef>
                <a:spcPts val="0"/>
              </a:spcBef>
              <a:spcAft>
                <a:spcPts val="0"/>
              </a:spcAft>
              <a:buSzPct val="100000"/>
              <a:buFont typeface="Wingdings" panose="05000000000000000000" pitchFamily="2" charset="2"/>
              <a:buChar char=""/>
            </a:pPr>
            <a:r>
              <a:rPr lang="pl-PL" dirty="0"/>
              <a:t>je v souladu s pravidly programu a s podmínkami poskytnutí podpory, </a:t>
            </a:r>
          </a:p>
          <a:p>
            <a:pPr marL="432000" lvl="1" indent="-432000" algn="just">
              <a:lnSpc>
                <a:spcPct val="150000"/>
              </a:lnSpc>
              <a:spcBef>
                <a:spcPts val="0"/>
              </a:spcBef>
              <a:spcAft>
                <a:spcPts val="0"/>
              </a:spcAft>
              <a:buSzPct val="100000"/>
              <a:buFont typeface="Wingdings" panose="05000000000000000000" pitchFamily="2" charset="2"/>
              <a:buChar char=""/>
            </a:pPr>
            <a:r>
              <a:rPr lang="cs-CZ" dirty="0"/>
              <a:t>je přiměřený (viz kapitola 6.1 Specifické části pravidel pro žadatele a příjemce),</a:t>
            </a:r>
          </a:p>
          <a:p>
            <a:pPr marL="432000" lvl="1" indent="-432000" algn="just">
              <a:lnSpc>
                <a:spcPct val="150000"/>
              </a:lnSpc>
              <a:spcBef>
                <a:spcPts val="0"/>
              </a:spcBef>
              <a:spcAft>
                <a:spcPts val="0"/>
              </a:spcAft>
              <a:buSzPct val="100000"/>
              <a:buFont typeface="Wingdings" panose="05000000000000000000" pitchFamily="2" charset="2"/>
              <a:buChar char=""/>
            </a:pPr>
            <a:r>
              <a:rPr lang="cs-CZ" dirty="0"/>
              <a:t>vznikl v době realizace projektu a byl uhrazen nejpozději do okamžiku ukončení administrace závěrečné zprávy o realizaci projektu,</a:t>
            </a:r>
          </a:p>
          <a:p>
            <a:pPr marL="432000" lvl="1" indent="-432000" algn="just">
              <a:lnSpc>
                <a:spcPct val="150000"/>
              </a:lnSpc>
              <a:spcBef>
                <a:spcPts val="0"/>
              </a:spcBef>
              <a:spcAft>
                <a:spcPts val="0"/>
              </a:spcAft>
              <a:buSzPct val="100000"/>
              <a:buFont typeface="Wingdings" panose="05000000000000000000" pitchFamily="2" charset="2"/>
              <a:buChar char=""/>
            </a:pPr>
            <a:r>
              <a:rPr lang="cs-CZ" dirty="0"/>
              <a:t>váže se na aktivity projektu, které jsou územně způsobilé,</a:t>
            </a:r>
          </a:p>
          <a:p>
            <a:pPr marL="432000" lvl="1" indent="-432000" algn="just">
              <a:lnSpc>
                <a:spcPct val="150000"/>
              </a:lnSpc>
              <a:spcBef>
                <a:spcPts val="0"/>
              </a:spcBef>
              <a:spcAft>
                <a:spcPts val="0"/>
              </a:spcAft>
              <a:buSzPct val="100000"/>
              <a:buFont typeface="Wingdings" panose="05000000000000000000" pitchFamily="2" charset="2"/>
              <a:buChar char=""/>
            </a:pPr>
            <a:r>
              <a:rPr lang="cs-CZ" dirty="0"/>
              <a:t>je řádně identifikovatelný, prokazatelný a doložitelný.</a:t>
            </a:r>
            <a:endParaRPr lang="cs-CZ" b="1" dirty="0"/>
          </a:p>
          <a:p>
            <a:pPr marL="0" lvl="1" indent="0">
              <a:lnSpc>
                <a:spcPct val="100000"/>
              </a:lnSpc>
              <a:spcBef>
                <a:spcPts val="0"/>
              </a:spcBef>
              <a:spcAft>
                <a:spcPts val="0"/>
              </a:spcAft>
              <a:buSzPct val="100000"/>
              <a:buNone/>
            </a:pPr>
            <a:endParaRPr lang="cs-CZ" sz="1600" b="1" u="sng" dirty="0"/>
          </a:p>
          <a:p>
            <a:pPr marL="432000" lvl="1" indent="-432000">
              <a:lnSpc>
                <a:spcPct val="150000"/>
              </a:lnSpc>
              <a:spcBef>
                <a:spcPts val="0"/>
              </a:spcBef>
              <a:spcAft>
                <a:spcPts val="0"/>
              </a:spcAft>
              <a:buSzPct val="100000"/>
              <a:buFont typeface="Wingdings" panose="05000000000000000000" pitchFamily="2" charset="2"/>
              <a:buChar char=""/>
            </a:pPr>
            <a:endParaRPr lang="cs-CZ" sz="12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19</a:t>
            </a:fld>
            <a:endParaRPr lang="cs-CZ" dirty="0"/>
          </a:p>
        </p:txBody>
      </p:sp>
    </p:spTree>
    <p:extLst>
      <p:ext uri="{BB962C8B-B14F-4D97-AF65-F5344CB8AC3E}">
        <p14:creationId xmlns:p14="http://schemas.microsoft.com/office/powerpoint/2010/main" xmlns="" val="134937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Harmonogram semináře</a:t>
            </a:r>
          </a:p>
        </p:txBody>
      </p:sp>
      <p:sp>
        <p:nvSpPr>
          <p:cNvPr id="3" name="Zástupný symbol pro obsah 2"/>
          <p:cNvSpPr>
            <a:spLocks noGrp="1"/>
          </p:cNvSpPr>
          <p:nvPr>
            <p:ph idx="1"/>
          </p:nvPr>
        </p:nvSpPr>
        <p:spPr>
          <a:xfrm>
            <a:off x="395536" y="1457400"/>
            <a:ext cx="8496944" cy="5400600"/>
          </a:xfrm>
        </p:spPr>
        <p:txBody>
          <a:bodyPr/>
          <a:lstStyle/>
          <a:p>
            <a:pPr marL="0" indent="0">
              <a:lnSpc>
                <a:spcPct val="100000"/>
              </a:lnSpc>
              <a:buNone/>
            </a:pPr>
            <a:endParaRPr lang="cs-CZ" sz="1200" b="1" dirty="0"/>
          </a:p>
          <a:p>
            <a:pPr marL="0" indent="0">
              <a:lnSpc>
                <a:spcPct val="100000"/>
              </a:lnSpc>
              <a:buNone/>
            </a:pPr>
            <a:endParaRPr lang="cs-CZ" sz="1200" b="1" dirty="0"/>
          </a:p>
          <a:p>
            <a:pPr marL="0" indent="0">
              <a:lnSpc>
                <a:spcPct val="100000"/>
              </a:lnSpc>
              <a:buNone/>
            </a:pPr>
            <a:endParaRPr lang="cs-CZ" sz="1200" b="1" dirty="0"/>
          </a:p>
          <a:p>
            <a:r>
              <a:rPr lang="cs-CZ" dirty="0"/>
              <a:t>uvítání, představení výzvy,</a:t>
            </a:r>
          </a:p>
          <a:p>
            <a:r>
              <a:rPr lang="cs-CZ" dirty="0"/>
              <a:t>popis způsobilých aktivit, cílových skupin, tvorba rozpočtu,</a:t>
            </a:r>
          </a:p>
          <a:p>
            <a:r>
              <a:rPr lang="cs-CZ" dirty="0"/>
              <a:t>způsob vytvoření žádosti,</a:t>
            </a:r>
          </a:p>
          <a:p>
            <a:r>
              <a:rPr lang="cs-CZ" dirty="0"/>
              <a:t>způsob hodnocení projektů, kritéria,</a:t>
            </a:r>
            <a:endParaRPr lang="cs-CZ" b="1" dirty="0"/>
          </a:p>
          <a:p>
            <a:r>
              <a:rPr lang="cs-CZ" dirty="0"/>
              <a:t>diskuze,</a:t>
            </a:r>
          </a:p>
          <a:p>
            <a:r>
              <a:rPr lang="cs-CZ" dirty="0"/>
              <a:t>závěr.</a:t>
            </a:r>
          </a:p>
          <a:p>
            <a:endParaRPr lang="cs-CZ" sz="16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a:t>
            </a:fld>
            <a:endParaRPr lang="cs-CZ" dirty="0"/>
          </a:p>
        </p:txBody>
      </p:sp>
    </p:spTree>
    <p:extLst>
      <p:ext uri="{BB962C8B-B14F-4D97-AF65-F5344CB8AC3E}">
        <p14:creationId xmlns:p14="http://schemas.microsoft.com/office/powerpoint/2010/main" xmlns="" val="435743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5536" y="1268760"/>
            <a:ext cx="8568952" cy="5472608"/>
          </a:xfrm>
        </p:spPr>
        <p:txBody>
          <a:bodyPr/>
          <a:lstStyle/>
          <a:p>
            <a:pPr marL="0" lvl="1" indent="0">
              <a:lnSpc>
                <a:spcPct val="100000"/>
              </a:lnSpc>
              <a:spcBef>
                <a:spcPts val="0"/>
              </a:spcBef>
              <a:spcAft>
                <a:spcPts val="0"/>
              </a:spcAft>
              <a:buSzPct val="100000"/>
              <a:buNone/>
            </a:pPr>
            <a:endParaRPr lang="cs-CZ" sz="1600" b="1" u="sng" dirty="0"/>
          </a:p>
          <a:p>
            <a:pPr marL="0" lvl="1" indent="0">
              <a:lnSpc>
                <a:spcPct val="150000"/>
              </a:lnSpc>
              <a:spcBef>
                <a:spcPts val="0"/>
              </a:spcBef>
              <a:spcAft>
                <a:spcPts val="0"/>
              </a:spcAft>
              <a:buSzPct val="100000"/>
              <a:buNone/>
            </a:pPr>
            <a:r>
              <a:rPr lang="cs-CZ" b="1" dirty="0"/>
              <a:t>Kategorie způsobilých výdajů OPZ</a:t>
            </a:r>
          </a:p>
          <a:p>
            <a:pPr marL="0" lvl="1" indent="0" algn="ctr">
              <a:lnSpc>
                <a:spcPct val="100000"/>
              </a:lnSpc>
              <a:spcBef>
                <a:spcPts val="0"/>
              </a:spcBef>
              <a:spcAft>
                <a:spcPts val="0"/>
              </a:spcAft>
              <a:buSzPct val="100000"/>
              <a:buNone/>
            </a:pPr>
            <a:endParaRPr lang="cs-CZ" b="1" dirty="0"/>
          </a:p>
          <a:p>
            <a:pPr>
              <a:lnSpc>
                <a:spcPct val="100000"/>
              </a:lnSpc>
              <a:spcBef>
                <a:spcPts val="0"/>
              </a:spcBef>
              <a:spcAft>
                <a:spcPts val="0"/>
              </a:spcAft>
              <a:defRPr/>
            </a:pPr>
            <a:r>
              <a:rPr lang="cs-CZ" altLang="cs-CZ" sz="2000" b="1" dirty="0"/>
              <a:t>1. Celkové způsobilé výdaje</a:t>
            </a:r>
          </a:p>
          <a:p>
            <a:pPr lvl="1">
              <a:lnSpc>
                <a:spcPct val="100000"/>
              </a:lnSpc>
              <a:spcBef>
                <a:spcPts val="0"/>
              </a:spcBef>
              <a:spcAft>
                <a:spcPts val="0"/>
              </a:spcAft>
              <a:defRPr/>
            </a:pPr>
            <a:r>
              <a:rPr lang="cs-CZ" altLang="cs-CZ" b="1" dirty="0"/>
              <a:t>1.1 Přímé náklady</a:t>
            </a:r>
            <a:r>
              <a:rPr lang="cs-CZ" altLang="cs-CZ" dirty="0"/>
              <a:t>		</a:t>
            </a:r>
          </a:p>
          <a:p>
            <a:pPr lvl="2">
              <a:lnSpc>
                <a:spcPct val="80000"/>
              </a:lnSpc>
              <a:buFont typeface="Wingdings" pitchFamily="2" charset="2"/>
              <a:buChar char="Ø"/>
              <a:defRPr/>
            </a:pPr>
            <a:r>
              <a:rPr lang="cs-CZ" altLang="cs-CZ" b="1" dirty="0"/>
              <a:t>1.1.1</a:t>
            </a:r>
            <a:r>
              <a:rPr lang="cs-CZ" altLang="cs-CZ" dirty="0"/>
              <a:t>  </a:t>
            </a:r>
            <a:r>
              <a:rPr lang="cs-CZ" altLang="cs-CZ" b="1" dirty="0"/>
              <a:t>Osobní náklady  </a:t>
            </a:r>
          </a:p>
          <a:p>
            <a:pPr lvl="2">
              <a:lnSpc>
                <a:spcPct val="80000"/>
              </a:lnSpc>
              <a:buFont typeface="Wingdings" pitchFamily="2" charset="2"/>
              <a:buChar char="Ø"/>
              <a:defRPr/>
            </a:pPr>
            <a:r>
              <a:rPr lang="cs-CZ" altLang="cs-CZ" dirty="0"/>
              <a:t>1.1.2  Cestovné</a:t>
            </a:r>
          </a:p>
          <a:p>
            <a:pPr lvl="2">
              <a:lnSpc>
                <a:spcPct val="80000"/>
              </a:lnSpc>
              <a:buFont typeface="Wingdings" pitchFamily="2" charset="2"/>
              <a:buChar char="Ø"/>
              <a:defRPr/>
            </a:pPr>
            <a:r>
              <a:rPr lang="cs-CZ" altLang="cs-CZ" b="1" dirty="0"/>
              <a:t>1.1.3</a:t>
            </a:r>
            <a:r>
              <a:rPr lang="cs-CZ" altLang="cs-CZ" dirty="0"/>
              <a:t>  </a:t>
            </a:r>
            <a:r>
              <a:rPr lang="cs-CZ" altLang="cs-CZ" b="1" dirty="0"/>
              <a:t>Zařízení, vybavení a spotřební materiál</a:t>
            </a:r>
          </a:p>
          <a:p>
            <a:pPr lvl="2">
              <a:lnSpc>
                <a:spcPct val="80000"/>
              </a:lnSpc>
              <a:buFont typeface="Wingdings" pitchFamily="2" charset="2"/>
              <a:buChar char="Ø"/>
              <a:defRPr/>
            </a:pPr>
            <a:r>
              <a:rPr lang="cs-CZ" altLang="cs-CZ" b="1" dirty="0"/>
              <a:t>1.1.4  Nákup služeb </a:t>
            </a:r>
          </a:p>
          <a:p>
            <a:pPr lvl="2">
              <a:lnSpc>
                <a:spcPct val="80000"/>
              </a:lnSpc>
              <a:buFont typeface="Wingdings" pitchFamily="2" charset="2"/>
              <a:buChar char="Ø"/>
              <a:defRPr/>
            </a:pPr>
            <a:r>
              <a:rPr lang="cs-CZ" altLang="cs-CZ" dirty="0"/>
              <a:t>1.1.5  Drobné stavební úpravy (do 40 tis. Kč)</a:t>
            </a:r>
          </a:p>
          <a:p>
            <a:pPr lvl="2">
              <a:lnSpc>
                <a:spcPct val="80000"/>
              </a:lnSpc>
              <a:buFont typeface="Wingdings" pitchFamily="2" charset="2"/>
              <a:buChar char="Ø"/>
              <a:defRPr/>
            </a:pPr>
            <a:r>
              <a:rPr lang="cs-CZ" altLang="cs-CZ" dirty="0"/>
              <a:t>1.1.6  Přímá podpora CS </a:t>
            </a:r>
          </a:p>
          <a:p>
            <a:pPr lvl="2">
              <a:lnSpc>
                <a:spcPct val="80000"/>
              </a:lnSpc>
              <a:buFont typeface="Wingdings" pitchFamily="2" charset="2"/>
              <a:buChar char="Ø"/>
              <a:defRPr/>
            </a:pPr>
            <a:r>
              <a:rPr lang="cs-CZ" altLang="cs-CZ" dirty="0"/>
              <a:t>1.1.7  Křížové financování</a:t>
            </a:r>
          </a:p>
          <a:p>
            <a:pPr lvl="1">
              <a:lnSpc>
                <a:spcPct val="100000"/>
              </a:lnSpc>
              <a:spcBef>
                <a:spcPts val="0"/>
              </a:spcBef>
              <a:spcAft>
                <a:spcPts val="0"/>
              </a:spcAft>
              <a:defRPr/>
            </a:pPr>
            <a:r>
              <a:rPr lang="cs-CZ" b="1" dirty="0"/>
              <a:t>1.2 Nepřímé náklady </a:t>
            </a:r>
          </a:p>
          <a:p>
            <a:pPr>
              <a:lnSpc>
                <a:spcPct val="100000"/>
              </a:lnSpc>
              <a:spcBef>
                <a:spcPts val="0"/>
              </a:spcBef>
              <a:spcAft>
                <a:spcPts val="0"/>
              </a:spcAft>
              <a:defRPr/>
            </a:pPr>
            <a:endParaRPr lang="cs-CZ" sz="2000" b="1" dirty="0"/>
          </a:p>
          <a:p>
            <a:pPr>
              <a:lnSpc>
                <a:spcPct val="100000"/>
              </a:lnSpc>
              <a:spcBef>
                <a:spcPts val="0"/>
              </a:spcBef>
              <a:spcAft>
                <a:spcPts val="0"/>
              </a:spcAft>
              <a:defRPr/>
            </a:pPr>
            <a:r>
              <a:rPr lang="cs-CZ" sz="2000" b="1" dirty="0"/>
              <a:t>2. Celkové nezpůsobilé výdaje</a:t>
            </a:r>
          </a:p>
          <a:p>
            <a:pPr marL="432000" lvl="1" indent="-432000">
              <a:lnSpc>
                <a:spcPct val="150000"/>
              </a:lnSpc>
              <a:spcBef>
                <a:spcPts val="0"/>
              </a:spcBef>
              <a:spcAft>
                <a:spcPts val="0"/>
              </a:spcAft>
              <a:buSzPct val="100000"/>
              <a:buFont typeface="Wingdings" panose="05000000000000000000" pitchFamily="2" charset="2"/>
              <a:buChar char=""/>
            </a:pPr>
            <a:endParaRPr lang="cs-CZ" sz="12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20</a:t>
            </a:fld>
            <a:endParaRPr lang="cs-CZ" dirty="0"/>
          </a:p>
        </p:txBody>
      </p:sp>
    </p:spTree>
    <p:extLst>
      <p:ext uri="{BB962C8B-B14F-4D97-AF65-F5344CB8AC3E}">
        <p14:creationId xmlns:p14="http://schemas.microsoft.com/office/powerpoint/2010/main" xmlns="" val="1199736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a:t>Věcná způsobilost výdajů </a:t>
            </a:r>
          </a:p>
        </p:txBody>
      </p:sp>
      <p:sp>
        <p:nvSpPr>
          <p:cNvPr id="3" name="Zástupný symbol pro obsah 2"/>
          <p:cNvSpPr>
            <a:spLocks noGrp="1"/>
          </p:cNvSpPr>
          <p:nvPr>
            <p:ph idx="1"/>
          </p:nvPr>
        </p:nvSpPr>
        <p:spPr>
          <a:xfrm>
            <a:off x="251520" y="1268760"/>
            <a:ext cx="8568952" cy="5472608"/>
          </a:xfrm>
        </p:spPr>
        <p:txBody>
          <a:bodyPr/>
          <a:lstStyle/>
          <a:p>
            <a:pPr marL="0" lvl="1" indent="0">
              <a:lnSpc>
                <a:spcPts val="2880"/>
              </a:lnSpc>
              <a:spcBef>
                <a:spcPts val="600"/>
              </a:spcBef>
              <a:spcAft>
                <a:spcPts val="600"/>
              </a:spcAft>
              <a:buSzPct val="100000"/>
              <a:buNone/>
              <a:defRPr/>
            </a:pPr>
            <a:r>
              <a:rPr lang="cs-CZ" altLang="cs-CZ" sz="2400" b="1" dirty="0"/>
              <a:t>1.1.1</a:t>
            </a:r>
            <a:r>
              <a:rPr lang="cs-CZ" sz="2400" b="1" dirty="0"/>
              <a:t> Osobní náklady</a:t>
            </a:r>
          </a:p>
          <a:p>
            <a:pPr marL="0" lvl="1" indent="0">
              <a:lnSpc>
                <a:spcPts val="2880"/>
              </a:lnSpc>
              <a:spcBef>
                <a:spcPts val="600"/>
              </a:spcBef>
              <a:spcAft>
                <a:spcPts val="600"/>
              </a:spcAft>
              <a:buSzPct val="100000"/>
              <a:buNone/>
              <a:defRPr/>
            </a:pPr>
            <a:endParaRPr lang="cs-CZ" altLang="cs-CZ" sz="2400" b="1" dirty="0"/>
          </a:p>
          <a:p>
            <a:pPr marL="432000" lvl="1" indent="-432000" algn="just">
              <a:lnSpc>
                <a:spcPct val="114000"/>
              </a:lnSpc>
              <a:spcBef>
                <a:spcPts val="0"/>
              </a:spcBef>
              <a:spcAft>
                <a:spcPts val="0"/>
              </a:spcAft>
              <a:buSzPct val="100000"/>
              <a:buFont typeface="Wingdings" panose="05000000000000000000" pitchFamily="2" charset="2"/>
              <a:buChar char=""/>
              <a:defRPr/>
            </a:pPr>
            <a:r>
              <a:rPr lang="cs-CZ" altLang="cs-CZ" dirty="0"/>
              <a:t>mzdy a platy pracovníků zaměstnaní výhradně pro projekt,</a:t>
            </a:r>
          </a:p>
          <a:p>
            <a:pPr marL="432000" lvl="1" indent="-432000" algn="just">
              <a:lnSpc>
                <a:spcPct val="114000"/>
              </a:lnSpc>
              <a:spcBef>
                <a:spcPts val="0"/>
              </a:spcBef>
              <a:spcAft>
                <a:spcPts val="0"/>
              </a:spcAft>
              <a:buSzPct val="100000"/>
              <a:buFont typeface="Wingdings" panose="05000000000000000000" pitchFamily="2" charset="2"/>
              <a:buChar char=""/>
              <a:defRPr/>
            </a:pPr>
            <a:r>
              <a:rPr lang="cs-CZ" altLang="cs-CZ" dirty="0"/>
              <a:t>příslušná část mezd nebo platů zaměstnanců, kteří se na realizaci projektu podílejí pouze částí svého úvazku,</a:t>
            </a:r>
          </a:p>
          <a:p>
            <a:pPr marL="432000" lvl="1" indent="-432000" algn="just">
              <a:lnSpc>
                <a:spcPct val="114000"/>
              </a:lnSpc>
              <a:spcBef>
                <a:spcPts val="0"/>
              </a:spcBef>
              <a:spcAft>
                <a:spcPts val="0"/>
              </a:spcAft>
              <a:buSzPct val="100000"/>
              <a:buFont typeface="Wingdings" panose="05000000000000000000" pitchFamily="2" charset="2"/>
              <a:buChar char=""/>
              <a:defRPr/>
            </a:pPr>
            <a:r>
              <a:rPr lang="cs-CZ" altLang="cs-CZ" dirty="0"/>
              <a:t>ostatní osobní náklady na zaměstnance, kteří jsou zaměstnáni na DPČ nebo DPP,</a:t>
            </a:r>
          </a:p>
          <a:p>
            <a:pPr marL="432000" lvl="1" indent="-432000" algn="just">
              <a:lnSpc>
                <a:spcPct val="114000"/>
              </a:lnSpc>
              <a:spcBef>
                <a:spcPts val="0"/>
              </a:spcBef>
              <a:spcAft>
                <a:spcPts val="0"/>
              </a:spcAft>
              <a:buSzPct val="100000"/>
              <a:buFont typeface="Wingdings" panose="05000000000000000000" pitchFamily="2" charset="2"/>
              <a:buChar char=""/>
              <a:defRPr/>
            </a:pPr>
            <a:r>
              <a:rPr lang="cs-CZ" altLang="cs-CZ" dirty="0"/>
              <a:t>výdaje na odměny,</a:t>
            </a:r>
          </a:p>
          <a:p>
            <a:pPr marL="432000" lvl="1" indent="-432000" algn="just">
              <a:lnSpc>
                <a:spcPct val="114000"/>
              </a:lnSpc>
              <a:spcBef>
                <a:spcPts val="0"/>
              </a:spcBef>
              <a:spcAft>
                <a:spcPts val="0"/>
              </a:spcAft>
              <a:buSzPct val="100000"/>
              <a:buFont typeface="Wingdings" panose="05000000000000000000" pitchFamily="2" charset="2"/>
              <a:buChar char=""/>
              <a:defRPr/>
            </a:pPr>
            <a:r>
              <a:rPr lang="cs-CZ" altLang="cs-CZ" b="1" dirty="0"/>
              <a:t>nesmí přesáhnout obvyklou výši v daném místě, čase a oboru! </a:t>
            </a:r>
            <a:r>
              <a:rPr lang="cs-CZ" altLang="cs-CZ" dirty="0"/>
              <a:t>Pro porovnání osobních výdajů lze využít Informační systém o průměrném výdělku (ISPV) dostupný na </a:t>
            </a:r>
            <a:r>
              <a:rPr lang="cs-CZ" altLang="cs-CZ" b="1" dirty="0">
                <a:hlinkClick r:id="rId3"/>
              </a:rPr>
              <a:t>www.mpsv.cz/ISPV.php</a:t>
            </a:r>
            <a:endParaRPr lang="cs-CZ" altLang="cs-CZ" b="1" dirty="0"/>
          </a:p>
          <a:p>
            <a:pPr marL="432000" lvl="1" indent="-432000" algn="just">
              <a:lnSpc>
                <a:spcPct val="114000"/>
              </a:lnSpc>
              <a:spcBef>
                <a:spcPts val="0"/>
              </a:spcBef>
              <a:spcAft>
                <a:spcPts val="0"/>
              </a:spcAft>
              <a:buSzPct val="100000"/>
              <a:buFont typeface="Wingdings" panose="05000000000000000000" pitchFamily="2" charset="2"/>
              <a:buChar char=""/>
              <a:defRPr/>
            </a:pPr>
            <a:r>
              <a:rPr lang="cs-CZ" altLang="cs-CZ" dirty="0"/>
              <a:t>ŘO zveřejňuje </a:t>
            </a:r>
            <a:r>
              <a:rPr lang="cs-CZ" altLang="cs-CZ" b="1" dirty="0"/>
              <a:t>přehled obvyklých výší mezd a platů</a:t>
            </a:r>
            <a:r>
              <a:rPr lang="cs-CZ" altLang="cs-CZ" dirty="0"/>
              <a:t> pro nejčastější pozice v rámci projektů podpořených z OPZ na portálu </a:t>
            </a:r>
            <a:r>
              <a:rPr lang="cs-CZ" altLang="cs-CZ" b="1" dirty="0"/>
              <a:t>www.esfcr.cz</a:t>
            </a:r>
            <a:endParaRPr lang="cs-CZ" altLang="cs-CZ" dirty="0"/>
          </a:p>
          <a:p>
            <a:pPr marL="432000" lvl="1" indent="-432000">
              <a:lnSpc>
                <a:spcPct val="100000"/>
              </a:lnSpc>
              <a:spcBef>
                <a:spcPts val="0"/>
              </a:spcBef>
              <a:spcAft>
                <a:spcPts val="0"/>
              </a:spcAft>
              <a:buSzPct val="100000"/>
              <a:buFont typeface="Wingdings" panose="05000000000000000000" pitchFamily="2" charset="2"/>
              <a:buChar char=""/>
              <a:defRPr/>
            </a:pPr>
            <a:endParaRPr lang="cs-CZ" altLang="cs-CZ" b="1" dirty="0"/>
          </a:p>
          <a:p>
            <a:pPr marL="432000" lvl="1" indent="-432000">
              <a:lnSpc>
                <a:spcPct val="100000"/>
              </a:lnSpc>
              <a:spcBef>
                <a:spcPts val="0"/>
              </a:spcBef>
              <a:spcAft>
                <a:spcPts val="0"/>
              </a:spcAft>
              <a:buSzPct val="100000"/>
              <a:buFont typeface="Wingdings" panose="05000000000000000000" pitchFamily="2" charset="2"/>
              <a:buChar char=""/>
              <a:defRPr/>
            </a:pPr>
            <a:endParaRPr lang="cs-CZ" altLang="cs-CZ" sz="1600" b="1" dirty="0"/>
          </a:p>
          <a:p>
            <a:pPr marL="171450" lvl="1" indent="-171450">
              <a:lnSpc>
                <a:spcPct val="100000"/>
              </a:lnSpc>
              <a:spcBef>
                <a:spcPts val="0"/>
              </a:spcBef>
              <a:spcAft>
                <a:spcPts val="0"/>
              </a:spcAft>
              <a:buSzPct val="100000"/>
              <a:buFont typeface="Wingdings" panose="05000000000000000000" pitchFamily="2" charset="2"/>
              <a:buChar char="ü"/>
              <a:defRPr/>
            </a:pPr>
            <a:endParaRPr lang="cs-CZ" sz="1000" b="1" dirty="0"/>
          </a:p>
          <a:p>
            <a:pPr lvl="1">
              <a:buFont typeface="Arial" panose="020B0604020202020204" pitchFamily="34" charset="0"/>
              <a:buChar char="•"/>
              <a:defRPr/>
            </a:pPr>
            <a:endParaRPr lang="cs-CZ" altLang="cs-CZ" sz="1800" dirty="0">
              <a:solidFill>
                <a:srgbClr val="92D050"/>
              </a:solidFill>
            </a:endParaRP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21</a:t>
            </a:fld>
            <a:endParaRPr lang="cs-CZ" dirty="0"/>
          </a:p>
        </p:txBody>
      </p:sp>
    </p:spTree>
    <p:extLst>
      <p:ext uri="{BB962C8B-B14F-4D97-AF65-F5344CB8AC3E}">
        <p14:creationId xmlns:p14="http://schemas.microsoft.com/office/powerpoint/2010/main" xmlns="" val="1642766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a:t>Věcná způsobilost výdajů </a:t>
            </a:r>
          </a:p>
        </p:txBody>
      </p:sp>
      <p:sp>
        <p:nvSpPr>
          <p:cNvPr id="3" name="Zástupný symbol pro obsah 2"/>
          <p:cNvSpPr>
            <a:spLocks noGrp="1"/>
          </p:cNvSpPr>
          <p:nvPr>
            <p:ph idx="1"/>
          </p:nvPr>
        </p:nvSpPr>
        <p:spPr>
          <a:xfrm>
            <a:off x="251520" y="1268760"/>
            <a:ext cx="8568952" cy="5472608"/>
          </a:xfrm>
        </p:spPr>
        <p:txBody>
          <a:bodyPr/>
          <a:lstStyle/>
          <a:p>
            <a:pPr marL="0" lvl="1" indent="0">
              <a:lnSpc>
                <a:spcPts val="2880"/>
              </a:lnSpc>
              <a:spcBef>
                <a:spcPts val="600"/>
              </a:spcBef>
              <a:spcAft>
                <a:spcPts val="600"/>
              </a:spcAft>
              <a:buSzPct val="100000"/>
              <a:buNone/>
              <a:defRPr/>
            </a:pPr>
            <a:r>
              <a:rPr lang="cs-CZ" altLang="cs-CZ" sz="2400" b="1" dirty="0"/>
              <a:t>1.1.1</a:t>
            </a:r>
            <a:r>
              <a:rPr lang="cs-CZ" sz="2400" b="1" dirty="0"/>
              <a:t> Osobní náklady</a:t>
            </a:r>
            <a:endParaRPr lang="cs-CZ" altLang="cs-CZ" sz="2400" b="1" dirty="0"/>
          </a:p>
          <a:p>
            <a:pPr marL="432000" lvl="1" indent="-432000" algn="just">
              <a:lnSpc>
                <a:spcPct val="100000"/>
              </a:lnSpc>
              <a:spcBef>
                <a:spcPts val="600"/>
              </a:spcBef>
              <a:spcAft>
                <a:spcPts val="0"/>
              </a:spcAft>
              <a:buSzPct val="100000"/>
              <a:buFont typeface="Wingdings" panose="05000000000000000000" pitchFamily="2" charset="2"/>
              <a:buChar char=""/>
              <a:defRPr/>
            </a:pPr>
            <a:r>
              <a:rPr lang="cs-CZ" b="1" dirty="0"/>
              <a:t>PS, DPČ, DPP </a:t>
            </a:r>
            <a:r>
              <a:rPr lang="cs-CZ" dirty="0"/>
              <a:t>musí být uzavřeny v souladu se zákoníkem práce,</a:t>
            </a:r>
          </a:p>
          <a:p>
            <a:pPr marL="432000" lvl="1" indent="-432000" algn="just">
              <a:lnSpc>
                <a:spcPct val="100000"/>
              </a:lnSpc>
              <a:spcBef>
                <a:spcPts val="600"/>
              </a:spcBef>
              <a:spcAft>
                <a:spcPts val="0"/>
              </a:spcAft>
              <a:buSzPct val="100000"/>
              <a:buFont typeface="Wingdings" panose="05000000000000000000" pitchFamily="2" charset="2"/>
              <a:buChar char=""/>
              <a:defRPr/>
            </a:pPr>
            <a:r>
              <a:rPr lang="cs-CZ" altLang="cs-CZ" b="1" dirty="0"/>
              <a:t>Mzdové náklady</a:t>
            </a:r>
            <a:r>
              <a:rPr lang="cs-CZ" altLang="cs-CZ" dirty="0"/>
              <a:t> = </a:t>
            </a:r>
            <a:r>
              <a:rPr lang="cs-CZ" dirty="0"/>
              <a:t>hrubá mzda/plat nebo odměna (DPČ, DPP, OSVČ) + odvody zaměstnavatele na SP a ZP a další poplatky spojené se zaměstnancem hrazené zaměstnavatelem povinně na základě právních předpisů,</a:t>
            </a:r>
          </a:p>
          <a:p>
            <a:pPr marL="432000" lvl="1" indent="-432000" algn="just">
              <a:lnSpc>
                <a:spcPct val="100000"/>
              </a:lnSpc>
              <a:spcBef>
                <a:spcPts val="600"/>
              </a:spcBef>
              <a:spcAft>
                <a:spcPts val="0"/>
              </a:spcAft>
              <a:buSzPct val="100000"/>
              <a:buFont typeface="Wingdings" panose="05000000000000000000" pitchFamily="2" charset="2"/>
              <a:buChar char=""/>
              <a:defRPr/>
            </a:pPr>
            <a:r>
              <a:rPr lang="cs-CZ" b="1" dirty="0"/>
              <a:t>Náhrady:</a:t>
            </a:r>
            <a:r>
              <a:rPr lang="cs-CZ" dirty="0"/>
              <a:t> </a:t>
            </a:r>
          </a:p>
          <a:p>
            <a:pPr marL="0" lvl="1" indent="0" algn="just">
              <a:lnSpc>
                <a:spcPct val="100000"/>
              </a:lnSpc>
              <a:spcBef>
                <a:spcPts val="600"/>
              </a:spcBef>
              <a:spcAft>
                <a:spcPts val="0"/>
              </a:spcAft>
              <a:buSzPct val="100000"/>
              <a:buNone/>
              <a:defRPr/>
            </a:pPr>
            <a:r>
              <a:rPr lang="cs-CZ" b="1" dirty="0"/>
              <a:t>        - za dovolenou </a:t>
            </a:r>
            <a:r>
              <a:rPr lang="cs-CZ" dirty="0"/>
              <a:t>(4, 5 nebo 8 týdnů dovolené dle typu 	zaměstnavatele, viz § 213 zákona č. 262/2006 Sb., zákoník práce) - 	způsobilé pouze v rozsahu, v jakém odpovídají zapojení 	zaměstnance do realizace projektu,</a:t>
            </a:r>
          </a:p>
          <a:p>
            <a:pPr marL="0" lvl="1" indent="0" algn="just">
              <a:lnSpc>
                <a:spcPct val="100000"/>
              </a:lnSpc>
              <a:spcBef>
                <a:spcPts val="600"/>
              </a:spcBef>
              <a:spcAft>
                <a:spcPts val="0"/>
              </a:spcAft>
              <a:buSzPct val="100000"/>
              <a:buNone/>
              <a:defRPr/>
            </a:pPr>
            <a:r>
              <a:rPr lang="cs-CZ" b="1" dirty="0"/>
              <a:t>        -    v případě překážek v práci </a:t>
            </a:r>
            <a:r>
              <a:rPr lang="cs-CZ" dirty="0"/>
              <a:t>(v souladu se zákoníkem práce),</a:t>
            </a:r>
          </a:p>
          <a:p>
            <a:pPr marL="0" lvl="1" indent="0" algn="just">
              <a:lnSpc>
                <a:spcPct val="100000"/>
              </a:lnSpc>
              <a:spcBef>
                <a:spcPts val="600"/>
              </a:spcBef>
              <a:spcAft>
                <a:spcPts val="0"/>
              </a:spcAft>
              <a:buSzPct val="100000"/>
              <a:buNone/>
              <a:defRPr/>
            </a:pPr>
            <a:r>
              <a:rPr lang="cs-CZ" b="1" dirty="0"/>
              <a:t>        -   za dny dočasné pracovní neschopnosti nebo karantény </a:t>
            </a:r>
            <a:r>
              <a:rPr lang="cs-CZ" dirty="0"/>
              <a:t>(jejich 	poměrná část),</a:t>
            </a:r>
            <a:endParaRPr lang="cs-CZ" b="1" dirty="0"/>
          </a:p>
          <a:p>
            <a:pPr marL="432000" lvl="1" indent="-432000">
              <a:lnSpc>
                <a:spcPct val="100000"/>
              </a:lnSpc>
              <a:spcBef>
                <a:spcPts val="0"/>
              </a:spcBef>
              <a:spcAft>
                <a:spcPts val="0"/>
              </a:spcAft>
              <a:buSzPct val="100000"/>
              <a:buFont typeface="Wingdings" panose="05000000000000000000" pitchFamily="2" charset="2"/>
              <a:buChar char=""/>
              <a:defRPr/>
            </a:pPr>
            <a:endParaRPr lang="cs-CZ" sz="1600" dirty="0"/>
          </a:p>
          <a:p>
            <a:pPr marL="171450" lvl="1" indent="-171450">
              <a:lnSpc>
                <a:spcPct val="100000"/>
              </a:lnSpc>
              <a:spcBef>
                <a:spcPts val="0"/>
              </a:spcBef>
              <a:spcAft>
                <a:spcPts val="0"/>
              </a:spcAft>
              <a:buSzPct val="100000"/>
              <a:buFont typeface="Wingdings" panose="05000000000000000000" pitchFamily="2" charset="2"/>
              <a:buChar char="ü"/>
              <a:defRPr/>
            </a:pPr>
            <a:endParaRPr lang="cs-CZ" sz="1000" b="1" dirty="0"/>
          </a:p>
          <a:p>
            <a:pPr lvl="1">
              <a:buFont typeface="Arial" panose="020B0604020202020204" pitchFamily="34" charset="0"/>
              <a:buChar char="•"/>
              <a:defRPr/>
            </a:pPr>
            <a:endParaRPr lang="cs-CZ" altLang="cs-CZ" sz="1800" dirty="0">
              <a:solidFill>
                <a:srgbClr val="92D050"/>
              </a:solidFill>
            </a:endParaRP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22</a:t>
            </a:fld>
            <a:endParaRPr lang="cs-CZ" dirty="0"/>
          </a:p>
        </p:txBody>
      </p:sp>
    </p:spTree>
    <p:extLst>
      <p:ext uri="{BB962C8B-B14F-4D97-AF65-F5344CB8AC3E}">
        <p14:creationId xmlns:p14="http://schemas.microsoft.com/office/powerpoint/2010/main" xmlns="" val="3927558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a:t>Věcná způsobilost výdajů </a:t>
            </a:r>
          </a:p>
        </p:txBody>
      </p:sp>
      <p:sp>
        <p:nvSpPr>
          <p:cNvPr id="3" name="Zástupný symbol pro obsah 2"/>
          <p:cNvSpPr>
            <a:spLocks noGrp="1"/>
          </p:cNvSpPr>
          <p:nvPr>
            <p:ph idx="1"/>
          </p:nvPr>
        </p:nvSpPr>
        <p:spPr>
          <a:xfrm>
            <a:off x="251520" y="1340768"/>
            <a:ext cx="8568952" cy="5328592"/>
          </a:xfrm>
        </p:spPr>
        <p:txBody>
          <a:bodyPr/>
          <a:lstStyle/>
          <a:p>
            <a:pPr marL="0" lvl="1" indent="0">
              <a:lnSpc>
                <a:spcPts val="2880"/>
              </a:lnSpc>
              <a:spcBef>
                <a:spcPts val="600"/>
              </a:spcBef>
              <a:spcAft>
                <a:spcPts val="600"/>
              </a:spcAft>
              <a:buSzPct val="100000"/>
              <a:buNone/>
              <a:defRPr/>
            </a:pPr>
            <a:r>
              <a:rPr lang="cs-CZ" altLang="cs-CZ" sz="2400" b="1" dirty="0"/>
              <a:t>1.1.1</a:t>
            </a:r>
            <a:r>
              <a:rPr lang="cs-CZ" sz="2400" b="1" dirty="0"/>
              <a:t> Osobní náklady</a:t>
            </a:r>
            <a:endParaRPr lang="cs-CZ" altLang="cs-CZ" sz="2400" b="1"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sz="1800" dirty="0"/>
              <a:t>pracovní úvazky zaměstnance se nesmí překrývat a není možné, aby byl za stejnou práci placen vícekrát,</a:t>
            </a: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sz="1800" b="1"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sz="1800" b="1" dirty="0"/>
              <a:t>výše úvazku = </a:t>
            </a:r>
            <a:r>
              <a:rPr lang="cs-CZ" sz="1800" b="1" dirty="0">
                <a:solidFill>
                  <a:srgbClr val="FF0000"/>
                </a:solidFill>
              </a:rPr>
              <a:t>maximálně 1,0 </a:t>
            </a:r>
            <a:r>
              <a:rPr lang="cs-CZ" sz="1800" dirty="0"/>
              <a:t>(součet veškerých úvazků zaměstnance u všech subjektů zapojených do projektu – příjemce a partneři), a to po celou dobu zapojení daného pracovníka do realizace projektu,</a:t>
            </a:r>
            <a:endParaRPr lang="cs-CZ" sz="1800" b="1" dirty="0"/>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sz="1800"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altLang="cs-CZ" sz="1800" b="1" dirty="0"/>
              <a:t>realizační tým projektu (RT) = </a:t>
            </a:r>
            <a:r>
              <a:rPr lang="cs-CZ" altLang="cs-CZ" sz="1800" dirty="0"/>
              <a:t>zařazení mezi přímé/nepřímé náklady projektu dle pracovní náplně v projektu, dle vazby na CS – přímá x nepřímá vazba,</a:t>
            </a: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altLang="cs-CZ" sz="1800"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altLang="cs-CZ" sz="1800" b="1" dirty="0"/>
              <a:t>přímé náklady = </a:t>
            </a:r>
            <a:r>
              <a:rPr lang="cs-CZ" altLang="cs-CZ" sz="1800" dirty="0"/>
              <a:t>pouze přímá práce s CS nebo zajištění výstupu, který je určen k přímému využití CS,</a:t>
            </a: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altLang="cs-CZ" sz="1800"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altLang="cs-CZ" sz="1800" b="1" dirty="0"/>
              <a:t>nepřímé náklady = </a:t>
            </a:r>
            <a:r>
              <a:rPr lang="cs-CZ" altLang="cs-CZ" sz="1800" dirty="0"/>
              <a:t>projektový/finanční manažer a ostatní pozice (administrativní, podpůrné), které nepracují přímo s CS.</a:t>
            </a:r>
          </a:p>
          <a:p>
            <a:pPr lvl="1">
              <a:buFont typeface="Arial" panose="020B0604020202020204" pitchFamily="34" charset="0"/>
              <a:buChar char="•"/>
              <a:defRPr/>
            </a:pPr>
            <a:endParaRPr lang="cs-CZ" altLang="cs-CZ" sz="1800" dirty="0">
              <a:solidFill>
                <a:srgbClr val="92D050"/>
              </a:solidFill>
            </a:endParaRP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23</a:t>
            </a:fld>
            <a:endParaRPr lang="cs-CZ" dirty="0"/>
          </a:p>
        </p:txBody>
      </p:sp>
    </p:spTree>
    <p:extLst>
      <p:ext uri="{BB962C8B-B14F-4D97-AF65-F5344CB8AC3E}">
        <p14:creationId xmlns:p14="http://schemas.microsoft.com/office/powerpoint/2010/main" xmlns="" val="3330545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p:txBody>
          <a:bodyPr/>
          <a:lstStyle/>
          <a:p>
            <a:pPr marL="0" indent="0" algn="ctr">
              <a:buNone/>
            </a:pPr>
            <a:r>
              <a:rPr lang="cs-CZ" sz="2800" b="1" dirty="0"/>
              <a:t>Výše úvazku – maximálně </a:t>
            </a:r>
            <a:r>
              <a:rPr lang="cs-CZ" sz="2800" b="1" dirty="0">
                <a:solidFill>
                  <a:srgbClr val="FF0000"/>
                </a:solidFill>
              </a:rPr>
              <a:t>1,0</a:t>
            </a:r>
          </a:p>
          <a:p>
            <a:pPr lvl="1"/>
            <a:endParaRPr lang="cs-CZ" dirty="0"/>
          </a:p>
          <a:p>
            <a:pPr lvl="1" algn="just"/>
            <a:r>
              <a:rPr lang="cs-CZ" dirty="0"/>
              <a:t>Úvazek osoby, u které je odměňování i jen částečně hrazeno z prostředků projektu OPZ, může být </a:t>
            </a:r>
            <a:r>
              <a:rPr lang="cs-CZ" b="1" dirty="0"/>
              <a:t>maximálně 1,0 dohromady u všech subjektů </a:t>
            </a:r>
            <a:r>
              <a:rPr lang="cs-CZ" dirty="0"/>
              <a:t>(příjemce a partneři) zapojených do daného projektu (tj. součet veškerých úvazků zaměstnance u zaměstnavatele/ů včetně případných DPP a DPČ nesmí překročit jeden pracovní úvazek), a to po celou dobu zapojení daného pracovníka do realizace projektu OPZ.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24</a:t>
            </a:fld>
            <a:endParaRPr lang="cs-CZ" dirty="0"/>
          </a:p>
        </p:txBody>
      </p:sp>
    </p:spTree>
    <p:extLst>
      <p:ext uri="{BB962C8B-B14F-4D97-AF65-F5344CB8AC3E}">
        <p14:creationId xmlns:p14="http://schemas.microsoft.com/office/powerpoint/2010/main" xmlns="" val="1200464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a:t>
            </a:r>
          </a:p>
        </p:txBody>
      </p:sp>
      <p:sp>
        <p:nvSpPr>
          <p:cNvPr id="3" name="Zástupný symbol pro obsah 2"/>
          <p:cNvSpPr>
            <a:spLocks noGrp="1"/>
          </p:cNvSpPr>
          <p:nvPr>
            <p:ph idx="1"/>
          </p:nvPr>
        </p:nvSpPr>
        <p:spPr/>
        <p:txBody>
          <a:bodyPr/>
          <a:lstStyle/>
          <a:p>
            <a:pPr marL="0" indent="0">
              <a:buNone/>
            </a:pPr>
            <a:r>
              <a:rPr lang="cs-CZ" b="1" dirty="0"/>
              <a:t>1.1.2 Cestovné </a:t>
            </a:r>
          </a:p>
          <a:p>
            <a:pPr marL="0" indent="0">
              <a:buNone/>
            </a:pPr>
            <a:endParaRPr lang="cs-CZ" dirty="0"/>
          </a:p>
          <a:p>
            <a:pPr algn="just"/>
            <a:r>
              <a:rPr lang="cs-CZ" sz="2000" dirty="0"/>
              <a:t>cestovné ani jízdné členů realizačního týmu ani dětí není způsobilým přímým výdajem, </a:t>
            </a:r>
          </a:p>
          <a:p>
            <a:pPr algn="just"/>
            <a:r>
              <a:rPr lang="cs-CZ" sz="2000" dirty="0"/>
              <a:t>cestovné pečujících osob spadá do nepřímých nákladů projektu,</a:t>
            </a:r>
          </a:p>
          <a:p>
            <a:pPr algn="just"/>
            <a:r>
              <a:rPr lang="cs-CZ" sz="2000" dirty="0"/>
              <a:t>cestovné dětí nemůže být součástí projektového rozpočtu.</a:t>
            </a:r>
          </a:p>
          <a:p>
            <a:pPr marL="414000" lvl="1"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25</a:t>
            </a:fld>
            <a:endParaRPr lang="cs-CZ" dirty="0"/>
          </a:p>
        </p:txBody>
      </p:sp>
    </p:spTree>
    <p:extLst>
      <p:ext uri="{BB962C8B-B14F-4D97-AF65-F5344CB8AC3E}">
        <p14:creationId xmlns:p14="http://schemas.microsoft.com/office/powerpoint/2010/main" xmlns="" val="358852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539552" y="1412776"/>
            <a:ext cx="8064000" cy="4896544"/>
          </a:xfrm>
        </p:spPr>
        <p:txBody>
          <a:bodyPr/>
          <a:lstStyle/>
          <a:p>
            <a:pPr marL="0" indent="0">
              <a:buNone/>
            </a:pPr>
            <a:r>
              <a:rPr lang="cs-CZ" b="1" dirty="0"/>
              <a:t>1.1.3 Zařízení, vybavení a spotřební materiál</a:t>
            </a:r>
          </a:p>
          <a:p>
            <a:pPr algn="just"/>
            <a:r>
              <a:rPr lang="cs-CZ" sz="1800" dirty="0"/>
              <a:t>z projektu je možné hradit pouze takovou část nákladů, která odpovídá výši úvazku člena realizačního týmu,</a:t>
            </a:r>
          </a:p>
          <a:p>
            <a:pPr algn="just"/>
            <a:r>
              <a:rPr lang="cs-CZ" sz="1800" dirty="0"/>
              <a:t>nákup zařízení a vybavení pro pracovní pozice, které patří do nepřímých nákladů, není možné pořizovat vybavení a zařízení v rámci přímých nákladů,</a:t>
            </a:r>
          </a:p>
          <a:p>
            <a:pPr algn="just"/>
            <a:r>
              <a:rPr lang="cs-CZ" sz="1800" dirty="0"/>
              <a:t>způsobilým výdajem projektu je vybavení zařízení, které je pracovištěm pečujících osob (nábytek, hračky, hry, výtvarné či sportovní potřeby, vybavení pro příměstské tábory apod.). </a:t>
            </a:r>
            <a:r>
              <a:rPr lang="cs-CZ" sz="1800" b="1" dirty="0"/>
              <a:t>Pozor na kancelářské potřeby, které spadají do nepřímých nákladů.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26</a:t>
            </a:fld>
            <a:endParaRPr lang="cs-CZ" dirty="0"/>
          </a:p>
        </p:txBody>
      </p:sp>
    </p:spTree>
    <p:extLst>
      <p:ext uri="{BB962C8B-B14F-4D97-AF65-F5344CB8AC3E}">
        <p14:creationId xmlns:p14="http://schemas.microsoft.com/office/powerpoint/2010/main" xmlns="" val="557874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251520" y="1196752"/>
            <a:ext cx="8568952" cy="5400600"/>
          </a:xfrm>
        </p:spPr>
        <p:txBody>
          <a:bodyPr/>
          <a:lstStyle/>
          <a:p>
            <a:pPr marL="0" indent="0">
              <a:lnSpc>
                <a:spcPct val="100000"/>
              </a:lnSpc>
              <a:spcBef>
                <a:spcPts val="0"/>
              </a:spcBef>
              <a:spcAft>
                <a:spcPts val="0"/>
              </a:spcAft>
              <a:buNone/>
            </a:pPr>
            <a:endParaRPr lang="cs-CZ" altLang="cs-CZ" sz="1200" dirty="0"/>
          </a:p>
          <a:p>
            <a:pPr marL="0" indent="0">
              <a:buNone/>
              <a:defRPr/>
            </a:pPr>
            <a:r>
              <a:rPr lang="cs-CZ" b="1" dirty="0"/>
              <a:t>1.1.3  Zařízení, vybavení a spotřební materiál, včetně nájmu a odpisů</a:t>
            </a:r>
          </a:p>
          <a:p>
            <a:pPr algn="just">
              <a:lnSpc>
                <a:spcPct val="80000"/>
              </a:lnSpc>
              <a:defRPr/>
            </a:pPr>
            <a:r>
              <a:rPr lang="cs-CZ" altLang="cs-CZ" sz="1800" b="1" dirty="0"/>
              <a:t>investiční výdaje =</a:t>
            </a:r>
            <a:r>
              <a:rPr lang="cs-CZ" altLang="cs-CZ" sz="1800" dirty="0"/>
              <a:t> odpisovaný hmotný majetek (pořizovací hodnota vyšší než 40 tis. Kč) a nehmotný majetek (pořizovací cena vyšší než 60 tis. Kč),</a:t>
            </a:r>
          </a:p>
          <a:p>
            <a:pPr algn="just">
              <a:lnSpc>
                <a:spcPct val="80000"/>
              </a:lnSpc>
              <a:defRPr/>
            </a:pPr>
            <a:r>
              <a:rPr lang="cs-CZ" altLang="cs-CZ" sz="1800" b="1" dirty="0"/>
              <a:t>neinvestiční výdaje = </a:t>
            </a:r>
            <a:r>
              <a:rPr lang="cs-CZ" altLang="cs-CZ" sz="1800" dirty="0"/>
              <a:t>neodpisovaný hmotný (pořizovací hodnota nižší než </a:t>
            </a:r>
            <a:br>
              <a:rPr lang="cs-CZ" altLang="cs-CZ" sz="1800" dirty="0"/>
            </a:br>
            <a:r>
              <a:rPr lang="cs-CZ" altLang="cs-CZ" sz="1800" dirty="0"/>
              <a:t>40 tis. Kč) a nehmotný majetek (pořizovací cena nižší než 60 tis. Kč),</a:t>
            </a:r>
          </a:p>
          <a:p>
            <a:pPr algn="just">
              <a:lnSpc>
                <a:spcPct val="80000"/>
              </a:lnSpc>
              <a:defRPr/>
            </a:pPr>
            <a:r>
              <a:rPr lang="cs-CZ" altLang="cs-CZ" sz="1800" b="1" dirty="0"/>
              <a:t>zařízení a vybavení pro členy RT</a:t>
            </a:r>
            <a:r>
              <a:rPr lang="cs-CZ" altLang="cs-CZ" sz="1800" dirty="0"/>
              <a:t>, kteří přímo pracují s CS nebo zajišťují výstup k přímému využití CS,</a:t>
            </a:r>
          </a:p>
          <a:p>
            <a:pPr algn="just">
              <a:lnSpc>
                <a:spcPct val="80000"/>
              </a:lnSpc>
              <a:defRPr/>
            </a:pPr>
            <a:r>
              <a:rPr lang="cs-CZ" altLang="cs-CZ" sz="1800" b="1" dirty="0"/>
              <a:t>nákup vybavení pro RT</a:t>
            </a:r>
            <a:r>
              <a:rPr lang="cs-CZ" altLang="cs-CZ" sz="1800" dirty="0"/>
              <a:t>, např.  nákup výpočetní techniky - pro pracovníky RT lze pořídit pouze takový počet  kusů zařízení a vybavení, který odpovídá výši úvazku členů RT = 1 ks na 1 úvazek; pokud je úvazek nižší, lze uplatnit pouze část pořizovací ceny, vztahující se k danému úvazku (0,5 úvazek = 0,5 ceny výpočetní techniky), úvazky jednotlivých členů RT je možné sčítat,</a:t>
            </a:r>
          </a:p>
          <a:p>
            <a:pPr algn="just">
              <a:lnSpc>
                <a:spcPct val="80000"/>
              </a:lnSpc>
              <a:defRPr/>
            </a:pPr>
            <a:r>
              <a:rPr lang="cs-CZ" sz="1800" dirty="0"/>
              <a:t>nově zařazen do této skupiny výdajů i </a:t>
            </a:r>
            <a:r>
              <a:rPr lang="cs-CZ" sz="1800" b="1" dirty="0"/>
              <a:t>nábytek</a:t>
            </a:r>
            <a:r>
              <a:rPr lang="cs-CZ" sz="1800" dirty="0"/>
              <a:t> (rozdíl oproti OP LZZ),</a:t>
            </a:r>
          </a:p>
          <a:p>
            <a:pPr algn="just">
              <a:lnSpc>
                <a:spcPct val="80000"/>
              </a:lnSpc>
              <a:defRPr/>
            </a:pPr>
            <a:r>
              <a:rPr lang="cs-CZ" sz="1800" dirty="0"/>
              <a:t>pokud jakýkoliv nákup zařízení a vybavení patří na základě vymezení nepřímých nákladů (dle kapitoly 6.4.16) mezi nepřímé náklady, nelze tyto výdaje řadit mezi přímé způsobilé  náklady.</a:t>
            </a:r>
            <a:endParaRPr lang="cs-CZ" sz="1800" b="1" dirty="0"/>
          </a:p>
          <a:p>
            <a:pPr>
              <a:lnSpc>
                <a:spcPct val="80000"/>
              </a:lnSpc>
              <a:spcBef>
                <a:spcPts val="0"/>
              </a:spcBef>
              <a:spcAft>
                <a:spcPts val="0"/>
              </a:spcAft>
              <a:buFont typeface="Wingdings" panose="05000000000000000000" pitchFamily="2" charset="2"/>
              <a:buChar char="ü"/>
              <a:defRPr/>
            </a:pPr>
            <a:endParaRPr lang="cs-CZ" altLang="cs-CZ" sz="1200" dirty="0"/>
          </a:p>
          <a:p>
            <a:pPr marL="0" indent="0">
              <a:lnSpc>
                <a:spcPct val="80000"/>
              </a:lnSpc>
              <a:spcBef>
                <a:spcPts val="0"/>
              </a:spcBef>
              <a:spcAft>
                <a:spcPts val="0"/>
              </a:spcAft>
              <a:buNone/>
              <a:defRPr/>
            </a:pPr>
            <a:endParaRPr lang="cs-CZ" altLang="cs-CZ" sz="1200" dirty="0"/>
          </a:p>
          <a:p>
            <a:pPr marL="0" indent="0">
              <a:buNone/>
              <a:defRPr/>
            </a:pPr>
            <a:endParaRPr lang="cs-CZ" sz="1200" b="1" dirty="0"/>
          </a:p>
          <a:p>
            <a:pPr>
              <a:lnSpc>
                <a:spcPct val="80000"/>
              </a:lnSpc>
              <a:defRPr/>
            </a:pPr>
            <a:endParaRPr lang="cs-CZ" altLang="cs-CZ" sz="1200" dirty="0"/>
          </a:p>
          <a:p>
            <a:pPr>
              <a:lnSpc>
                <a:spcPct val="80000"/>
              </a:lnSpc>
            </a:pPr>
            <a:endParaRPr lang="cs-CZ" altLang="cs-CZ" dirty="0"/>
          </a:p>
          <a:p>
            <a:pPr>
              <a:lnSpc>
                <a:spcPct val="80000"/>
              </a:lnSpc>
            </a:pPr>
            <a:endParaRPr lang="cs-CZ" alt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27</a:t>
            </a:fld>
            <a:endParaRPr lang="cs-CZ" dirty="0"/>
          </a:p>
        </p:txBody>
      </p:sp>
    </p:spTree>
    <p:extLst>
      <p:ext uri="{BB962C8B-B14F-4D97-AF65-F5344CB8AC3E}">
        <p14:creationId xmlns:p14="http://schemas.microsoft.com/office/powerpoint/2010/main" xmlns="" val="2984867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23528" y="1340768"/>
            <a:ext cx="8568952" cy="5112568"/>
          </a:xfrm>
        </p:spPr>
        <p:txBody>
          <a:bodyPr/>
          <a:lstStyle/>
          <a:p>
            <a:pPr marL="0" indent="0">
              <a:buNone/>
            </a:pPr>
            <a:r>
              <a:rPr lang="cs-CZ" b="1" dirty="0"/>
              <a:t>1.1.3 Zařízení, vybavení a spotřební materiál </a:t>
            </a:r>
          </a:p>
          <a:p>
            <a:pPr algn="just">
              <a:buFont typeface="Courier New" panose="02070309020205020404" pitchFamily="49" charset="0"/>
              <a:buChar char="o"/>
            </a:pPr>
            <a:r>
              <a:rPr lang="cs-CZ" sz="2000" dirty="0"/>
              <a:t>dle „</a:t>
            </a:r>
            <a:r>
              <a:rPr lang="cs-CZ" sz="2000" dirty="0">
                <a:hlinkClick r:id="rId3"/>
              </a:rPr>
              <a:t>Tabulky obvyklých cen, mezd a platů</a:t>
            </a:r>
            <a:r>
              <a:rPr lang="cs-CZ" sz="2000" dirty="0"/>
              <a:t>“ (dostupná na esfcr.cz)</a:t>
            </a:r>
          </a:p>
          <a:p>
            <a:pPr lvl="1"/>
            <a:endParaRPr lang="cs-CZ"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28</a:t>
            </a:fld>
            <a:endParaRPr lang="cs-CZ" dirty="0"/>
          </a:p>
        </p:txBody>
      </p:sp>
      <p:graphicFrame>
        <p:nvGraphicFramePr>
          <p:cNvPr id="5" name="Tabulka 4"/>
          <p:cNvGraphicFramePr>
            <a:graphicFrameLocks noGrp="1"/>
          </p:cNvGraphicFramePr>
          <p:nvPr>
            <p:extLst/>
          </p:nvPr>
        </p:nvGraphicFramePr>
        <p:xfrm>
          <a:off x="467543" y="2564904"/>
          <a:ext cx="8208914" cy="3744418"/>
        </p:xfrm>
        <a:graphic>
          <a:graphicData uri="http://schemas.openxmlformats.org/drawingml/2006/table">
            <a:tbl>
              <a:tblPr firstRow="1" firstCol="1" bandRow="1">
                <a:tableStyleId>{5C22544A-7EE6-4342-B048-85BDC9FD1C3A}</a:tableStyleId>
              </a:tblPr>
              <a:tblGrid>
                <a:gridCol w="2175941">
                  <a:extLst>
                    <a:ext uri="{9D8B030D-6E8A-4147-A177-3AD203B41FA5}">
                      <a16:colId xmlns:a16="http://schemas.microsoft.com/office/drawing/2014/main" xmlns="" val="20000"/>
                    </a:ext>
                  </a:extLst>
                </a:gridCol>
                <a:gridCol w="725314">
                  <a:extLst>
                    <a:ext uri="{9D8B030D-6E8A-4147-A177-3AD203B41FA5}">
                      <a16:colId xmlns:a16="http://schemas.microsoft.com/office/drawing/2014/main" xmlns="" val="20001"/>
                    </a:ext>
                  </a:extLst>
                </a:gridCol>
                <a:gridCol w="725314">
                  <a:extLst>
                    <a:ext uri="{9D8B030D-6E8A-4147-A177-3AD203B41FA5}">
                      <a16:colId xmlns:a16="http://schemas.microsoft.com/office/drawing/2014/main" xmlns="" val="20002"/>
                    </a:ext>
                  </a:extLst>
                </a:gridCol>
                <a:gridCol w="4582345">
                  <a:extLst>
                    <a:ext uri="{9D8B030D-6E8A-4147-A177-3AD203B41FA5}">
                      <a16:colId xmlns:a16="http://schemas.microsoft.com/office/drawing/2014/main" xmlns="" val="20003"/>
                    </a:ext>
                  </a:extLst>
                </a:gridCol>
              </a:tblGrid>
              <a:tr h="677844">
                <a:tc>
                  <a:txBody>
                    <a:bodyPr/>
                    <a:lstStyle/>
                    <a:p>
                      <a:pPr algn="ctr">
                        <a:spcAft>
                          <a:spcPts val="0"/>
                        </a:spcAft>
                      </a:pPr>
                      <a:r>
                        <a:rPr lang="cs-CZ" sz="900" dirty="0">
                          <a:effectLst/>
                        </a:rPr>
                        <a:t>Položka zařízení/nábytku</a:t>
                      </a:r>
                      <a:endParaRPr lang="cs-CZ" sz="1100" dirty="0">
                        <a:effectLst/>
                        <a:latin typeface="Times New Roman"/>
                        <a:ea typeface="Times New Roman"/>
                      </a:endParaRPr>
                    </a:p>
                  </a:txBody>
                  <a:tcPr marL="40225" marR="40225" marT="0" marB="0" anchor="ctr"/>
                </a:tc>
                <a:tc>
                  <a:txBody>
                    <a:bodyPr/>
                    <a:lstStyle/>
                    <a:p>
                      <a:pPr algn="ctr">
                        <a:spcAft>
                          <a:spcPts val="0"/>
                        </a:spcAft>
                      </a:pPr>
                      <a:r>
                        <a:rPr lang="cs-CZ" sz="900">
                          <a:effectLst/>
                        </a:rPr>
                        <a:t>Cena bez DPH</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Cena s DPH</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Parametry*/Poznámky</a:t>
                      </a:r>
                      <a:endParaRPr lang="cs-CZ" sz="1100">
                        <a:effectLst/>
                        <a:latin typeface="Times New Roman"/>
                        <a:ea typeface="Times New Roman"/>
                      </a:endParaRPr>
                    </a:p>
                  </a:txBody>
                  <a:tcPr marL="40225" marR="40225" marT="0" marB="0" anchor="ctr"/>
                </a:tc>
                <a:extLst>
                  <a:ext uri="{0D108BD9-81ED-4DB2-BD59-A6C34878D82A}">
                    <a16:rowId xmlns:a16="http://schemas.microsoft.com/office/drawing/2014/main" xmlns="" val="10000"/>
                  </a:ext>
                </a:extLst>
              </a:tr>
              <a:tr h="459555">
                <a:tc>
                  <a:txBody>
                    <a:bodyPr/>
                    <a:lstStyle/>
                    <a:p>
                      <a:pPr>
                        <a:spcAft>
                          <a:spcPts val="0"/>
                        </a:spcAft>
                      </a:pPr>
                      <a:r>
                        <a:rPr lang="cs-CZ" sz="900" dirty="0">
                          <a:effectLst/>
                        </a:rPr>
                        <a:t>Sestava stolní PC</a:t>
                      </a:r>
                      <a:endParaRPr lang="cs-CZ" sz="1100" dirty="0">
                        <a:effectLst/>
                        <a:latin typeface="Times New Roman"/>
                        <a:ea typeface="Times New Roman"/>
                      </a:endParaRPr>
                    </a:p>
                  </a:txBody>
                  <a:tcPr marL="40225" marR="40225" marT="0" marB="0" anchor="ctr"/>
                </a:tc>
                <a:tc>
                  <a:txBody>
                    <a:bodyPr/>
                    <a:lstStyle/>
                    <a:p>
                      <a:pPr algn="ctr">
                        <a:spcAft>
                          <a:spcPts val="0"/>
                        </a:spcAft>
                      </a:pPr>
                      <a:r>
                        <a:rPr lang="cs-CZ" sz="900">
                          <a:effectLst/>
                        </a:rPr>
                        <a:t>11 000</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13 310</a:t>
                      </a:r>
                      <a:endParaRPr lang="cs-CZ" sz="1100">
                        <a:effectLst/>
                        <a:latin typeface="Times New Roman"/>
                        <a:ea typeface="Times New Roman"/>
                      </a:endParaRPr>
                    </a:p>
                  </a:txBody>
                  <a:tcPr marL="40225" marR="40225" marT="0" marB="0" anchor="ctr"/>
                </a:tc>
                <a:tc>
                  <a:txBody>
                    <a:bodyPr/>
                    <a:lstStyle/>
                    <a:p>
                      <a:pPr>
                        <a:spcAft>
                          <a:spcPts val="0"/>
                        </a:spcAft>
                      </a:pPr>
                      <a:r>
                        <a:rPr lang="cs-CZ" sz="900">
                          <a:effectLst/>
                        </a:rPr>
                        <a:t>2,4 GHz, 4 GB RAM, 500 GB HDD, grafická karta (vlastní), optická mechanika DVD±RW, LCD 21,5", klávesnice, myš, operační systém**</a:t>
                      </a:r>
                      <a:endParaRPr lang="cs-CZ" sz="1100">
                        <a:effectLst/>
                        <a:latin typeface="Times New Roman"/>
                        <a:ea typeface="Times New Roman"/>
                      </a:endParaRPr>
                    </a:p>
                  </a:txBody>
                  <a:tcPr marL="40225" marR="40225" marT="0" marB="0" anchor="ctr"/>
                </a:tc>
                <a:extLst>
                  <a:ext uri="{0D108BD9-81ED-4DB2-BD59-A6C34878D82A}">
                    <a16:rowId xmlns:a16="http://schemas.microsoft.com/office/drawing/2014/main" xmlns="" val="10001"/>
                  </a:ext>
                </a:extLst>
              </a:tr>
              <a:tr h="459555">
                <a:tc>
                  <a:txBody>
                    <a:bodyPr/>
                    <a:lstStyle/>
                    <a:p>
                      <a:pPr>
                        <a:spcAft>
                          <a:spcPts val="0"/>
                        </a:spcAft>
                      </a:pPr>
                      <a:r>
                        <a:rPr lang="cs-CZ" sz="900" dirty="0">
                          <a:effectLst/>
                        </a:rPr>
                        <a:t>Notebook</a:t>
                      </a:r>
                      <a:endParaRPr lang="cs-CZ" sz="1100" dirty="0">
                        <a:effectLst/>
                        <a:latin typeface="Times New Roman"/>
                        <a:ea typeface="Times New Roman"/>
                      </a:endParaRPr>
                    </a:p>
                  </a:txBody>
                  <a:tcPr marL="40225" marR="40225" marT="0" marB="0" anchor="ctr"/>
                </a:tc>
                <a:tc>
                  <a:txBody>
                    <a:bodyPr/>
                    <a:lstStyle/>
                    <a:p>
                      <a:pPr algn="ctr">
                        <a:spcAft>
                          <a:spcPts val="0"/>
                        </a:spcAft>
                      </a:pPr>
                      <a:r>
                        <a:rPr lang="cs-CZ" sz="900">
                          <a:effectLst/>
                        </a:rPr>
                        <a:t>11 000</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13 310</a:t>
                      </a:r>
                      <a:endParaRPr lang="cs-CZ" sz="1100">
                        <a:effectLst/>
                        <a:latin typeface="Times New Roman"/>
                        <a:ea typeface="Times New Roman"/>
                      </a:endParaRPr>
                    </a:p>
                  </a:txBody>
                  <a:tcPr marL="40225" marR="40225" marT="0" marB="0" anchor="ctr"/>
                </a:tc>
                <a:tc>
                  <a:txBody>
                    <a:bodyPr/>
                    <a:lstStyle/>
                    <a:p>
                      <a:pPr>
                        <a:spcAft>
                          <a:spcPts val="0"/>
                        </a:spcAft>
                      </a:pPr>
                      <a:r>
                        <a:rPr lang="cs-CZ" sz="900">
                          <a:effectLst/>
                        </a:rPr>
                        <a:t>2,4 GHz, 4 GB RAM, 500 GB HDD,  grafická karta (vlastní), optická mechanika DVD±RW, myš, operační systém**</a:t>
                      </a:r>
                      <a:endParaRPr lang="cs-CZ" sz="1100">
                        <a:effectLst/>
                        <a:latin typeface="Times New Roman"/>
                        <a:ea typeface="Times New Roman"/>
                      </a:endParaRPr>
                    </a:p>
                  </a:txBody>
                  <a:tcPr marL="40225" marR="40225" marT="0" marB="0" anchor="ctr"/>
                </a:tc>
                <a:extLst>
                  <a:ext uri="{0D108BD9-81ED-4DB2-BD59-A6C34878D82A}">
                    <a16:rowId xmlns:a16="http://schemas.microsoft.com/office/drawing/2014/main" xmlns="" val="10002"/>
                  </a:ext>
                </a:extLst>
              </a:tr>
              <a:tr h="479661">
                <a:tc>
                  <a:txBody>
                    <a:bodyPr/>
                    <a:lstStyle/>
                    <a:p>
                      <a:pPr>
                        <a:spcAft>
                          <a:spcPts val="0"/>
                        </a:spcAft>
                      </a:pPr>
                      <a:r>
                        <a:rPr lang="cs-CZ" sz="900" dirty="0">
                          <a:effectLst/>
                        </a:rPr>
                        <a:t>Tablet</a:t>
                      </a:r>
                      <a:endParaRPr lang="cs-CZ" sz="1100" dirty="0">
                        <a:effectLst/>
                        <a:latin typeface="Times New Roman"/>
                        <a:ea typeface="Times New Roman"/>
                      </a:endParaRPr>
                    </a:p>
                  </a:txBody>
                  <a:tcPr marL="40225" marR="40225" marT="0" marB="0" anchor="ctr"/>
                </a:tc>
                <a:tc>
                  <a:txBody>
                    <a:bodyPr/>
                    <a:lstStyle/>
                    <a:p>
                      <a:pPr algn="ctr">
                        <a:spcAft>
                          <a:spcPts val="0"/>
                        </a:spcAft>
                      </a:pPr>
                      <a:r>
                        <a:rPr lang="cs-CZ" sz="900">
                          <a:effectLst/>
                        </a:rPr>
                        <a:t>5 000</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6 050</a:t>
                      </a:r>
                      <a:endParaRPr lang="cs-CZ" sz="1100">
                        <a:effectLst/>
                        <a:latin typeface="Times New Roman"/>
                        <a:ea typeface="Times New Roman"/>
                      </a:endParaRPr>
                    </a:p>
                  </a:txBody>
                  <a:tcPr marL="40225" marR="40225" marT="0" marB="0" anchor="ctr"/>
                </a:tc>
                <a:tc>
                  <a:txBody>
                    <a:bodyPr/>
                    <a:lstStyle/>
                    <a:p>
                      <a:pPr>
                        <a:spcAft>
                          <a:spcPts val="0"/>
                        </a:spcAft>
                      </a:pPr>
                      <a:r>
                        <a:rPr lang="cs-CZ" sz="900">
                          <a:effectLst/>
                        </a:rPr>
                        <a:t>1,3 GHz,  RAM 1 GB, interní 16 GB, wifi, bluetooth, 3G modem</a:t>
                      </a:r>
                      <a:endParaRPr lang="cs-CZ" sz="1100">
                        <a:effectLst/>
                        <a:latin typeface="Times New Roman"/>
                        <a:ea typeface="Times New Roman"/>
                      </a:endParaRPr>
                    </a:p>
                  </a:txBody>
                  <a:tcPr marL="40225" marR="40225" marT="0" marB="0" anchor="ctr"/>
                </a:tc>
                <a:extLst>
                  <a:ext uri="{0D108BD9-81ED-4DB2-BD59-A6C34878D82A}">
                    <a16:rowId xmlns:a16="http://schemas.microsoft.com/office/drawing/2014/main" xmlns="" val="10003"/>
                  </a:ext>
                </a:extLst>
              </a:tr>
              <a:tr h="459555">
                <a:tc>
                  <a:txBody>
                    <a:bodyPr/>
                    <a:lstStyle/>
                    <a:p>
                      <a:pPr>
                        <a:spcAft>
                          <a:spcPts val="0"/>
                        </a:spcAft>
                      </a:pPr>
                      <a:r>
                        <a:rPr lang="cs-CZ" sz="900">
                          <a:effectLst/>
                        </a:rPr>
                        <a:t>Kancelářský balík</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5 200</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6 292</a:t>
                      </a:r>
                      <a:endParaRPr lang="cs-CZ" sz="1100">
                        <a:effectLst/>
                        <a:latin typeface="Times New Roman"/>
                        <a:ea typeface="Times New Roman"/>
                      </a:endParaRPr>
                    </a:p>
                  </a:txBody>
                  <a:tcPr marL="40225" marR="40225" marT="0" marB="0" anchor="ctr"/>
                </a:tc>
                <a:tc>
                  <a:txBody>
                    <a:bodyPr/>
                    <a:lstStyle/>
                    <a:p>
                      <a:pPr>
                        <a:spcAft>
                          <a:spcPts val="0"/>
                        </a:spcAft>
                      </a:pPr>
                      <a:r>
                        <a:rPr lang="cs-CZ" sz="900">
                          <a:effectLst/>
                        </a:rPr>
                        <a:t>MS Office 2013 (Pro podnikatele) - obsahuje Word, Excel, Powerpoint, Outlook, One Note (OEM - PKC verze)</a:t>
                      </a:r>
                      <a:endParaRPr lang="cs-CZ" sz="1100">
                        <a:effectLst/>
                        <a:latin typeface="Times New Roman"/>
                        <a:ea typeface="Times New Roman"/>
                      </a:endParaRPr>
                    </a:p>
                  </a:txBody>
                  <a:tcPr marL="40225" marR="40225" marT="0" marB="0" anchor="ctr"/>
                </a:tc>
                <a:extLst>
                  <a:ext uri="{0D108BD9-81ED-4DB2-BD59-A6C34878D82A}">
                    <a16:rowId xmlns:a16="http://schemas.microsoft.com/office/drawing/2014/main" xmlns="" val="10004"/>
                  </a:ext>
                </a:extLst>
              </a:tr>
              <a:tr h="358070">
                <a:tc>
                  <a:txBody>
                    <a:bodyPr/>
                    <a:lstStyle/>
                    <a:p>
                      <a:pPr>
                        <a:spcAft>
                          <a:spcPts val="0"/>
                        </a:spcAft>
                      </a:pPr>
                      <a:r>
                        <a:rPr lang="cs-CZ" sz="900">
                          <a:effectLst/>
                        </a:rPr>
                        <a:t>Kancelářský balík</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2 000</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2 420</a:t>
                      </a:r>
                      <a:endParaRPr lang="cs-CZ" sz="1100">
                        <a:effectLst/>
                        <a:latin typeface="Times New Roman"/>
                        <a:ea typeface="Times New Roman"/>
                      </a:endParaRPr>
                    </a:p>
                  </a:txBody>
                  <a:tcPr marL="40225" marR="40225" marT="0" marB="0" anchor="ctr"/>
                </a:tc>
                <a:tc>
                  <a:txBody>
                    <a:bodyPr/>
                    <a:lstStyle/>
                    <a:p>
                      <a:pPr>
                        <a:spcAft>
                          <a:spcPts val="0"/>
                        </a:spcAft>
                      </a:pPr>
                      <a:r>
                        <a:rPr lang="cs-CZ" sz="900">
                          <a:effectLst/>
                        </a:rPr>
                        <a:t>MS Office Standard 2013 OLP (otevřená licence) pro neziskový sektor</a:t>
                      </a:r>
                      <a:endParaRPr lang="cs-CZ" sz="1100">
                        <a:effectLst/>
                        <a:latin typeface="Times New Roman"/>
                        <a:ea typeface="Times New Roman"/>
                      </a:endParaRPr>
                    </a:p>
                  </a:txBody>
                  <a:tcPr marL="40225" marR="40225" marT="0" marB="0" anchor="ctr"/>
                </a:tc>
                <a:extLst>
                  <a:ext uri="{0D108BD9-81ED-4DB2-BD59-A6C34878D82A}">
                    <a16:rowId xmlns:a16="http://schemas.microsoft.com/office/drawing/2014/main" xmlns="" val="10005"/>
                  </a:ext>
                </a:extLst>
              </a:tr>
              <a:tr h="390623">
                <a:tc>
                  <a:txBody>
                    <a:bodyPr/>
                    <a:lstStyle/>
                    <a:p>
                      <a:pPr>
                        <a:spcAft>
                          <a:spcPts val="0"/>
                        </a:spcAft>
                      </a:pPr>
                      <a:r>
                        <a:rPr lang="cs-CZ" sz="900">
                          <a:effectLst/>
                        </a:rPr>
                        <a:t>Mobilní telefon</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2 000</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2 420</a:t>
                      </a:r>
                      <a:endParaRPr lang="cs-CZ" sz="1100">
                        <a:effectLst/>
                        <a:latin typeface="Times New Roman"/>
                        <a:ea typeface="Times New Roman"/>
                      </a:endParaRPr>
                    </a:p>
                  </a:txBody>
                  <a:tcPr marL="40225" marR="40225" marT="0" marB="0" anchor="ctr"/>
                </a:tc>
                <a:tc>
                  <a:txBody>
                    <a:bodyPr/>
                    <a:lstStyle/>
                    <a:p>
                      <a:pPr>
                        <a:spcAft>
                          <a:spcPts val="0"/>
                        </a:spcAft>
                      </a:pPr>
                      <a:r>
                        <a:rPr lang="cs-CZ" sz="900">
                          <a:effectLst/>
                        </a:rPr>
                        <a:t>telefonování, SMS, MMS, bluetooth, datový přenos***</a:t>
                      </a:r>
                      <a:endParaRPr lang="cs-CZ" sz="1100">
                        <a:effectLst/>
                        <a:latin typeface="Times New Roman"/>
                        <a:ea typeface="Times New Roman"/>
                      </a:endParaRPr>
                    </a:p>
                  </a:txBody>
                  <a:tcPr marL="40225" marR="40225" marT="0" marB="0" anchor="ctr"/>
                </a:tc>
                <a:extLst>
                  <a:ext uri="{0D108BD9-81ED-4DB2-BD59-A6C34878D82A}">
                    <a16:rowId xmlns:a16="http://schemas.microsoft.com/office/drawing/2014/main" xmlns="" val="10006"/>
                  </a:ext>
                </a:extLst>
              </a:tr>
              <a:tr h="459555">
                <a:tc>
                  <a:txBody>
                    <a:bodyPr/>
                    <a:lstStyle/>
                    <a:p>
                      <a:pPr>
                        <a:spcAft>
                          <a:spcPts val="0"/>
                        </a:spcAft>
                      </a:pPr>
                      <a:r>
                        <a:rPr lang="cs-CZ" sz="900">
                          <a:effectLst/>
                        </a:rPr>
                        <a:t>Běžná tiskárna pro 1 PC</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3 500</a:t>
                      </a:r>
                      <a:endParaRPr lang="cs-CZ" sz="1100">
                        <a:effectLst/>
                        <a:latin typeface="Times New Roman"/>
                        <a:ea typeface="Times New Roman"/>
                      </a:endParaRPr>
                    </a:p>
                  </a:txBody>
                  <a:tcPr marL="40225" marR="40225" marT="0" marB="0" anchor="ctr"/>
                </a:tc>
                <a:tc>
                  <a:txBody>
                    <a:bodyPr/>
                    <a:lstStyle/>
                    <a:p>
                      <a:pPr algn="ctr">
                        <a:spcAft>
                          <a:spcPts val="0"/>
                        </a:spcAft>
                      </a:pPr>
                      <a:r>
                        <a:rPr lang="cs-CZ" sz="900">
                          <a:effectLst/>
                        </a:rPr>
                        <a:t>3 025</a:t>
                      </a:r>
                      <a:endParaRPr lang="cs-CZ" sz="1100">
                        <a:effectLst/>
                        <a:latin typeface="Times New Roman"/>
                        <a:ea typeface="Times New Roman"/>
                      </a:endParaRPr>
                    </a:p>
                  </a:txBody>
                  <a:tcPr marL="40225" marR="40225" marT="0" marB="0" anchor="ctr"/>
                </a:tc>
                <a:tc>
                  <a:txBody>
                    <a:bodyPr/>
                    <a:lstStyle/>
                    <a:p>
                      <a:pPr>
                        <a:spcAft>
                          <a:spcPts val="0"/>
                        </a:spcAft>
                      </a:pPr>
                      <a:r>
                        <a:rPr lang="cs-CZ" sz="900" dirty="0">
                          <a:effectLst/>
                        </a:rPr>
                        <a:t>černobílá/barevná laserová/inkoustová, 1200x1200 dpi, manuální duplex, rychlost cca 20 str./min</a:t>
                      </a:r>
                      <a:endParaRPr lang="cs-CZ" sz="1100" dirty="0">
                        <a:effectLst/>
                        <a:latin typeface="Times New Roman"/>
                        <a:ea typeface="Times New Roman"/>
                      </a:endParaRPr>
                    </a:p>
                  </a:txBody>
                  <a:tcPr marL="40225" marR="40225" marT="0"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775921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23528" y="1340768"/>
            <a:ext cx="8568952" cy="5256584"/>
          </a:xfrm>
        </p:spPr>
        <p:txBody>
          <a:bodyPr/>
          <a:lstStyle/>
          <a:p>
            <a:pPr marL="0" indent="0">
              <a:lnSpc>
                <a:spcPct val="80000"/>
              </a:lnSpc>
              <a:spcBef>
                <a:spcPts val="0"/>
              </a:spcBef>
              <a:spcAft>
                <a:spcPts val="0"/>
              </a:spcAft>
              <a:buNone/>
              <a:defRPr/>
            </a:pPr>
            <a:r>
              <a:rPr lang="cs-CZ" b="1" dirty="0"/>
              <a:t>V rámci této kapitoly 1.1.3 lze také hradit:</a:t>
            </a:r>
          </a:p>
          <a:p>
            <a:pPr marL="0" indent="0">
              <a:lnSpc>
                <a:spcPct val="80000"/>
              </a:lnSpc>
              <a:spcBef>
                <a:spcPts val="0"/>
              </a:spcBef>
              <a:spcAft>
                <a:spcPts val="0"/>
              </a:spcAft>
              <a:buNone/>
              <a:defRPr/>
            </a:pPr>
            <a:endParaRPr lang="cs-CZ" b="1" dirty="0"/>
          </a:p>
          <a:p>
            <a:pPr>
              <a:defRPr/>
            </a:pPr>
            <a:r>
              <a:rPr lang="cs-CZ" sz="2000" b="1" dirty="0"/>
              <a:t>nájem či leasing zařízení a vybavení, budov:</a:t>
            </a:r>
          </a:p>
          <a:p>
            <a:pPr lvl="1" algn="just">
              <a:lnSpc>
                <a:spcPct val="100000"/>
              </a:lnSpc>
              <a:spcBef>
                <a:spcPts val="0"/>
              </a:spcBef>
              <a:spcAft>
                <a:spcPts val="0"/>
              </a:spcAft>
              <a:defRPr/>
            </a:pPr>
            <a:r>
              <a:rPr lang="cs-CZ" b="1" dirty="0"/>
              <a:t>operativní leasing = </a:t>
            </a:r>
            <a:r>
              <a:rPr lang="cs-CZ" dirty="0"/>
              <a:t>nájemné (splátky) leasingu, smlouva o nájmu nebo operativním leasingu,</a:t>
            </a:r>
          </a:p>
          <a:p>
            <a:pPr lvl="1" algn="just">
              <a:lnSpc>
                <a:spcPct val="100000"/>
              </a:lnSpc>
              <a:spcBef>
                <a:spcPts val="0"/>
              </a:spcBef>
              <a:spcAft>
                <a:spcPts val="0"/>
              </a:spcAft>
              <a:defRPr/>
            </a:pPr>
            <a:r>
              <a:rPr lang="cs-CZ" b="1" dirty="0"/>
              <a:t>finanční leasing = </a:t>
            </a:r>
            <a:r>
              <a:rPr lang="cs-CZ" dirty="0"/>
              <a:t>způsobilé jsou pouze splátky leasingu, vztahující se k období trvání projektu (daně a finanční činnost pronajímatele související s leasingovou smlouvou nejsou způsobilými výdaji),</a:t>
            </a:r>
          </a:p>
          <a:p>
            <a:pPr marL="0" indent="0">
              <a:lnSpc>
                <a:spcPct val="100000"/>
              </a:lnSpc>
              <a:spcBef>
                <a:spcPts val="0"/>
              </a:spcBef>
              <a:spcAft>
                <a:spcPts val="0"/>
              </a:spcAft>
              <a:buNone/>
              <a:defRPr/>
            </a:pPr>
            <a:endParaRPr lang="cs-CZ" sz="2000" b="1" dirty="0"/>
          </a:p>
          <a:p>
            <a:pPr algn="just">
              <a:defRPr/>
            </a:pPr>
            <a:r>
              <a:rPr lang="cs-CZ" sz="2000" b="1" dirty="0"/>
              <a:t>odpisy (daňové):</a:t>
            </a:r>
          </a:p>
          <a:p>
            <a:pPr lvl="1" algn="just">
              <a:lnSpc>
                <a:spcPct val="100000"/>
              </a:lnSpc>
              <a:spcBef>
                <a:spcPts val="0"/>
              </a:spcBef>
              <a:spcAft>
                <a:spcPts val="0"/>
              </a:spcAft>
            </a:pPr>
            <a:r>
              <a:rPr lang="cs-CZ" dirty="0"/>
              <a:t>dlouhodobého hmotného a nehmotného majetku používaného pro účely projektu, které využívá CS,</a:t>
            </a:r>
          </a:p>
          <a:p>
            <a:pPr lvl="1" algn="just">
              <a:lnSpc>
                <a:spcPct val="100000"/>
              </a:lnSpc>
              <a:spcBef>
                <a:spcPts val="0"/>
              </a:spcBef>
              <a:spcAft>
                <a:spcPts val="0"/>
              </a:spcAft>
            </a:pPr>
            <a:r>
              <a:rPr lang="cs-CZ" dirty="0"/>
              <a:t>jsou způsobilým výdajem po dobu trvání projektu za předpokladu, že nákup takového majetku není součástí způsobilých výdajů na projekt.</a:t>
            </a:r>
          </a:p>
          <a:p>
            <a:pPr marL="0" indent="0">
              <a:lnSpc>
                <a:spcPct val="100000"/>
              </a:lnSpc>
              <a:spcBef>
                <a:spcPts val="0"/>
              </a:spcBef>
              <a:spcAft>
                <a:spcPts val="0"/>
              </a:spcAft>
              <a:buNone/>
            </a:pPr>
            <a:endParaRPr lang="cs-CZ" sz="1400" dirty="0"/>
          </a:p>
          <a:p>
            <a:pPr marL="0" indent="0">
              <a:buNone/>
              <a:defRPr/>
            </a:pPr>
            <a:endParaRPr lang="cs-CZ" sz="1600" b="1" dirty="0"/>
          </a:p>
          <a:p>
            <a:pPr>
              <a:lnSpc>
                <a:spcPct val="80000"/>
              </a:lnSpc>
              <a:defRPr/>
            </a:pPr>
            <a:endParaRPr lang="cs-CZ" altLang="cs-CZ" sz="1200" dirty="0"/>
          </a:p>
          <a:p>
            <a:pPr>
              <a:lnSpc>
                <a:spcPct val="80000"/>
              </a:lnSpc>
            </a:pPr>
            <a:endParaRPr lang="cs-CZ" altLang="cs-CZ" dirty="0"/>
          </a:p>
          <a:p>
            <a:pPr>
              <a:lnSpc>
                <a:spcPct val="80000"/>
              </a:lnSpc>
            </a:pPr>
            <a:endParaRPr lang="cs-CZ" alt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29</a:t>
            </a:fld>
            <a:endParaRPr lang="cs-CZ" dirty="0"/>
          </a:p>
        </p:txBody>
      </p:sp>
    </p:spTree>
    <p:extLst>
      <p:ext uri="{BB962C8B-B14F-4D97-AF65-F5344CB8AC3E}">
        <p14:creationId xmlns:p14="http://schemas.microsoft.com/office/powerpoint/2010/main" xmlns="" val="86775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informace</a:t>
            </a:r>
          </a:p>
        </p:txBody>
      </p:sp>
      <p:sp>
        <p:nvSpPr>
          <p:cNvPr id="3" name="Zástupný symbol pro obsah 2"/>
          <p:cNvSpPr>
            <a:spLocks noGrp="1"/>
          </p:cNvSpPr>
          <p:nvPr>
            <p:ph idx="1"/>
          </p:nvPr>
        </p:nvSpPr>
        <p:spPr/>
        <p:txBody>
          <a:bodyPr/>
          <a:lstStyle/>
          <a:p>
            <a:pPr marL="0" indent="0">
              <a:buNone/>
            </a:pPr>
            <a:r>
              <a:rPr lang="cs-CZ" dirty="0"/>
              <a:t>    </a:t>
            </a:r>
            <a:r>
              <a:rPr lang="cs-CZ" u="sng" dirty="0"/>
              <a:t>VÝZVA č. 1:</a:t>
            </a:r>
          </a:p>
          <a:p>
            <a:r>
              <a:rPr lang="cs-CZ" b="1" dirty="0"/>
              <a:t>vyhlášena:</a:t>
            </a:r>
            <a:r>
              <a:rPr lang="cs-CZ" dirty="0"/>
              <a:t> 12. 2. 2018, 4:00 hodin, </a:t>
            </a:r>
          </a:p>
          <a:p>
            <a:r>
              <a:rPr lang="cs-CZ" b="1" dirty="0"/>
              <a:t>ukončena:</a:t>
            </a:r>
            <a:r>
              <a:rPr lang="cs-CZ" dirty="0"/>
              <a:t>  20. 3. 2018, 12:00 hodin,</a:t>
            </a:r>
          </a:p>
          <a:p>
            <a:r>
              <a:rPr lang="cs-CZ" b="1" dirty="0"/>
              <a:t>celková alokace:</a:t>
            </a:r>
            <a:r>
              <a:rPr lang="cs-CZ" dirty="0"/>
              <a:t>      5 000 000 Kč,</a:t>
            </a:r>
          </a:p>
          <a:p>
            <a:r>
              <a:rPr lang="cs-CZ" b="1" dirty="0"/>
              <a:t>min. výše projektu:  </a:t>
            </a:r>
            <a:r>
              <a:rPr lang="cs-CZ" dirty="0"/>
              <a:t>400 000 Kč (celkové způsobilé výdaje - CZV!!),</a:t>
            </a:r>
          </a:p>
          <a:p>
            <a:r>
              <a:rPr lang="cs-CZ" b="1" dirty="0"/>
              <a:t>max. výše projektu</a:t>
            </a:r>
            <a:r>
              <a:rPr lang="cs-CZ" b="1"/>
              <a:t>:  </a:t>
            </a:r>
            <a:r>
              <a:rPr lang="cs-CZ"/>
              <a:t>3 </a:t>
            </a:r>
            <a:r>
              <a:rPr lang="cs-CZ" dirty="0"/>
              <a:t>500 000 Kč (CZV).</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a:t>
            </a:fld>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539552" y="1340768"/>
            <a:ext cx="8064000" cy="4707224"/>
          </a:xfrm>
        </p:spPr>
        <p:txBody>
          <a:bodyPr/>
          <a:lstStyle/>
          <a:p>
            <a:pPr marL="0" indent="0">
              <a:buNone/>
            </a:pPr>
            <a:r>
              <a:rPr lang="cs-CZ" b="1" dirty="0"/>
              <a:t>1.1.4 Nákup služeb </a:t>
            </a:r>
          </a:p>
          <a:p>
            <a:pPr algn="just"/>
            <a:r>
              <a:rPr lang="cs-CZ" sz="1800" dirty="0"/>
              <a:t>dodání služby musí být nezbytné k realizaci projektu a musí vytvářet novou hodnotu, </a:t>
            </a:r>
          </a:p>
          <a:p>
            <a:pPr algn="just"/>
            <a:r>
              <a:rPr lang="cs-CZ" sz="1800" b="1" dirty="0"/>
              <a:t>pronájem prostor nutných pro realizaci projektu </a:t>
            </a:r>
            <a:r>
              <a:rPr lang="cs-CZ" sz="1800" dirty="0"/>
              <a:t>(kromě kancelářských prostor určených pro práci projektového či finančního manažera a koordinátora projektu nebo jiných administrativních pozic. Náklady na nájem těchto prostor spadají do nepřímých nákladů),</a:t>
            </a:r>
          </a:p>
          <a:p>
            <a:pPr algn="just"/>
            <a:r>
              <a:rPr lang="cs-CZ" sz="1800" b="1" dirty="0"/>
              <a:t>animační služby</a:t>
            </a:r>
            <a:r>
              <a:rPr lang="cs-CZ" sz="1800" dirty="0"/>
              <a:t>, tzn. že pečující osoba pracuje na živnostenský list.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30</a:t>
            </a:fld>
            <a:endParaRPr lang="cs-CZ" dirty="0"/>
          </a:p>
        </p:txBody>
      </p:sp>
    </p:spTree>
    <p:extLst>
      <p:ext uri="{BB962C8B-B14F-4D97-AF65-F5344CB8AC3E}">
        <p14:creationId xmlns:p14="http://schemas.microsoft.com/office/powerpoint/2010/main" xmlns="" val="2379915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539552" y="1268760"/>
            <a:ext cx="8064000" cy="4563208"/>
          </a:xfrm>
        </p:spPr>
        <p:txBody>
          <a:bodyPr/>
          <a:lstStyle/>
          <a:p>
            <a:pPr marL="0" indent="0">
              <a:lnSpc>
                <a:spcPct val="100000"/>
              </a:lnSpc>
              <a:spcBef>
                <a:spcPts val="0"/>
              </a:spcBef>
              <a:spcAft>
                <a:spcPts val="0"/>
              </a:spcAft>
              <a:buNone/>
            </a:pPr>
            <a:r>
              <a:rPr lang="cs-CZ" b="1" dirty="0"/>
              <a:t>1.2 Nepřímé náklady </a:t>
            </a:r>
          </a:p>
          <a:p>
            <a:pPr>
              <a:lnSpc>
                <a:spcPct val="100000"/>
              </a:lnSpc>
              <a:spcBef>
                <a:spcPts val="0"/>
              </a:spcBef>
              <a:spcAft>
                <a:spcPts val="0"/>
              </a:spcAft>
            </a:pPr>
            <a:endParaRPr lang="cs-CZ" sz="1800" dirty="0"/>
          </a:p>
          <a:p>
            <a:pPr algn="just">
              <a:lnSpc>
                <a:spcPct val="100000"/>
              </a:lnSpc>
              <a:spcBef>
                <a:spcPts val="0"/>
              </a:spcBef>
              <a:spcAft>
                <a:spcPts val="0"/>
              </a:spcAft>
            </a:pPr>
            <a:r>
              <a:rPr lang="cs-CZ" altLang="cs-CZ" sz="2000" b="1" dirty="0"/>
              <a:t>max. 25 % přímých způsobilých nákladů projektu</a:t>
            </a:r>
            <a:r>
              <a:rPr lang="cs-CZ" altLang="cs-CZ" sz="2000" dirty="0"/>
              <a:t>,</a:t>
            </a:r>
            <a:endParaRPr lang="cs-CZ" altLang="cs-CZ" sz="2000" b="1" dirty="0"/>
          </a:p>
          <a:p>
            <a:pPr algn="just">
              <a:lnSpc>
                <a:spcPct val="150000"/>
              </a:lnSpc>
              <a:spcBef>
                <a:spcPts val="0"/>
              </a:spcBef>
              <a:spcAft>
                <a:spcPts val="0"/>
              </a:spcAft>
            </a:pPr>
            <a:r>
              <a:rPr lang="cs-CZ" sz="2000" dirty="0"/>
              <a:t>administrativa, řízení projektu (včetně finančního), účetnictví, personalistika komunikační a informační opatření, občerstvení a stravování a podpůrné procesy pro provoz projektu</a:t>
            </a:r>
          </a:p>
          <a:p>
            <a:pPr algn="just">
              <a:lnSpc>
                <a:spcPct val="150000"/>
              </a:lnSpc>
              <a:spcBef>
                <a:spcPts val="0"/>
              </a:spcBef>
              <a:spcAft>
                <a:spcPts val="0"/>
              </a:spcAft>
            </a:pPr>
            <a:r>
              <a:rPr lang="cs-CZ" sz="2000" dirty="0"/>
              <a:t>cestovní náhrady spojené s pracovními cestami RT,</a:t>
            </a:r>
          </a:p>
          <a:p>
            <a:pPr algn="just">
              <a:lnSpc>
                <a:spcPct val="150000"/>
              </a:lnSpc>
              <a:spcBef>
                <a:spcPts val="0"/>
              </a:spcBef>
              <a:spcAft>
                <a:spcPts val="0"/>
              </a:spcAft>
            </a:pPr>
            <a:r>
              <a:rPr lang="cs-CZ" sz="2000" dirty="0"/>
              <a:t>spotřební materiál, zařízení a vybavení (papír…),</a:t>
            </a:r>
          </a:p>
          <a:p>
            <a:pPr algn="just">
              <a:lnSpc>
                <a:spcPct val="150000"/>
              </a:lnSpc>
              <a:spcBef>
                <a:spcPts val="0"/>
              </a:spcBef>
              <a:spcAft>
                <a:spcPts val="0"/>
              </a:spcAft>
            </a:pPr>
            <a:r>
              <a:rPr lang="cs-CZ" sz="2000" dirty="0"/>
              <a:t>prostory pro realizaci projektu (nájemné, vodné, stočné, energie…),</a:t>
            </a:r>
          </a:p>
          <a:p>
            <a:pPr algn="just">
              <a:lnSpc>
                <a:spcPct val="150000"/>
              </a:lnSpc>
              <a:spcBef>
                <a:spcPts val="0"/>
              </a:spcBef>
              <a:spcAft>
                <a:spcPts val="0"/>
              </a:spcAft>
            </a:pPr>
            <a:r>
              <a:rPr lang="cs-CZ" sz="2000" dirty="0"/>
              <a:t>ostatní provozní výdaje (internet, poštovné, telefon…).</a:t>
            </a:r>
          </a:p>
          <a:p>
            <a:pPr marL="0" indent="0">
              <a:lnSpc>
                <a:spcPct val="100000"/>
              </a:lnSpc>
              <a:spcBef>
                <a:spcPts val="0"/>
              </a:spcBef>
              <a:spcAft>
                <a:spcPts val="0"/>
              </a:spcAft>
              <a:buNone/>
            </a:pPr>
            <a:endParaRPr lang="cs-CZ" sz="1800" dirty="0"/>
          </a:p>
          <a:p>
            <a:pPr>
              <a:lnSpc>
                <a:spcPct val="100000"/>
              </a:lnSpc>
              <a:spcBef>
                <a:spcPts val="0"/>
              </a:spcBef>
              <a:spcAft>
                <a:spcPts val="0"/>
              </a:spcAft>
            </a:pPr>
            <a:endParaRPr lang="cs-CZ" altLang="cs-CZ" sz="1600" dirty="0"/>
          </a:p>
          <a:p>
            <a:pPr>
              <a:lnSpc>
                <a:spcPct val="100000"/>
              </a:lnSpc>
              <a:spcBef>
                <a:spcPts val="0"/>
              </a:spcBef>
              <a:spcAft>
                <a:spcPts val="0"/>
              </a:spcAft>
            </a:pPr>
            <a:endParaRPr lang="cs-CZ" altLang="cs-CZ" sz="1600" dirty="0"/>
          </a:p>
          <a:p>
            <a:pPr>
              <a:lnSpc>
                <a:spcPct val="100000"/>
              </a:lnSpc>
              <a:spcBef>
                <a:spcPts val="0"/>
              </a:spcBef>
              <a:spcAft>
                <a:spcPts val="0"/>
              </a:spcAft>
            </a:pPr>
            <a:endParaRPr lang="cs-CZ" altLang="cs-CZ" sz="1600"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31</a:t>
            </a:fld>
            <a:endParaRPr lang="cs-CZ" dirty="0"/>
          </a:p>
        </p:txBody>
      </p:sp>
    </p:spTree>
    <p:extLst>
      <p:ext uri="{BB962C8B-B14F-4D97-AF65-F5344CB8AC3E}">
        <p14:creationId xmlns:p14="http://schemas.microsoft.com/office/powerpoint/2010/main" xmlns="" val="2039017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467544" y="1556792"/>
            <a:ext cx="8136456" cy="4896544"/>
          </a:xfrm>
        </p:spPr>
        <p:txBody>
          <a:bodyPr/>
          <a:lstStyle/>
          <a:p>
            <a:pPr marL="0" indent="0" algn="just">
              <a:buNone/>
            </a:pPr>
            <a:r>
              <a:rPr lang="cs-CZ" b="1" dirty="0"/>
              <a:t>1.2 Pracovní pozice hrazené z nepřímých nákladů (NN)</a:t>
            </a:r>
          </a:p>
          <a:p>
            <a:pPr algn="just"/>
            <a:r>
              <a:rPr lang="pl-PL" sz="2000" dirty="0"/>
              <a:t>nepracují přímo s cílovou skupinou projektu nebo </a:t>
            </a:r>
            <a:r>
              <a:rPr lang="cs-CZ" sz="2000" dirty="0"/>
              <a:t>nezajišťují výstup, který je určen k přímému využití cílovou skupinou projektu,</a:t>
            </a:r>
          </a:p>
          <a:p>
            <a:pPr algn="just"/>
            <a:r>
              <a:rPr lang="cs-CZ" sz="2000" dirty="0"/>
              <a:t>pozice hrazené z NN se do rozpočtu projektu neuvádějí, např.:</a:t>
            </a:r>
          </a:p>
          <a:p>
            <a:pPr lvl="3" algn="just">
              <a:buFont typeface="Arial" panose="020B0604020202020204" pitchFamily="34" charset="0"/>
              <a:buChar char="•"/>
            </a:pPr>
            <a:r>
              <a:rPr lang="cs-CZ" b="1" dirty="0"/>
              <a:t>projektový manažer,</a:t>
            </a:r>
          </a:p>
          <a:p>
            <a:pPr lvl="3" algn="just">
              <a:buFont typeface="Arial" panose="020B0604020202020204" pitchFamily="34" charset="0"/>
              <a:buChar char="•"/>
            </a:pPr>
            <a:r>
              <a:rPr lang="cs-CZ" b="1" dirty="0"/>
              <a:t>finanční manažer,</a:t>
            </a:r>
          </a:p>
          <a:p>
            <a:pPr lvl="3" algn="just">
              <a:buFont typeface="Arial" panose="020B0604020202020204" pitchFamily="34" charset="0"/>
              <a:buChar char="•"/>
            </a:pPr>
            <a:r>
              <a:rPr lang="cs-CZ" b="1" dirty="0"/>
              <a:t>koordinátor projektu.</a:t>
            </a:r>
          </a:p>
          <a:p>
            <a:pPr marL="666000" lvl="2"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32</a:t>
            </a:fld>
            <a:endParaRPr lang="cs-CZ" dirty="0"/>
          </a:p>
        </p:txBody>
      </p:sp>
    </p:spTree>
    <p:extLst>
      <p:ext uri="{BB962C8B-B14F-4D97-AF65-F5344CB8AC3E}">
        <p14:creationId xmlns:p14="http://schemas.microsoft.com/office/powerpoint/2010/main" xmlns="" val="500439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p:txBody>
          <a:bodyPr/>
          <a:lstStyle/>
          <a:p>
            <a:r>
              <a:rPr lang="cs-CZ" b="1" dirty="0"/>
              <a:t>přímá podpora</a:t>
            </a:r>
          </a:p>
          <a:p>
            <a:pPr lvl="1"/>
            <a:r>
              <a:rPr lang="cs-CZ" dirty="0"/>
              <a:t>mzdové příspěvky, cestovné, stravné a ubytování,</a:t>
            </a:r>
          </a:p>
          <a:p>
            <a:pPr marL="414000" lvl="1" indent="0">
              <a:buNone/>
            </a:pPr>
            <a:endParaRPr lang="cs-CZ" dirty="0"/>
          </a:p>
          <a:p>
            <a:r>
              <a:rPr lang="cs-CZ" b="1" dirty="0"/>
              <a:t>nepřímé náklady</a:t>
            </a:r>
          </a:p>
          <a:p>
            <a:pPr lvl="1" algn="just"/>
            <a:r>
              <a:rPr lang="cs-CZ" dirty="0"/>
              <a:t>přesný výčet položek, které spadají do nepřímých nákladů, uvádí příručka „</a:t>
            </a:r>
            <a:r>
              <a:rPr lang="cs-CZ" dirty="0">
                <a:hlinkClick r:id="rId3"/>
              </a:rPr>
              <a:t>Specifická část pravidel pro žadatele a příjemce pro projekty se skutečně vzniklými výdaji a případně také s nepřímými náklady (verze 2)</a:t>
            </a:r>
            <a:r>
              <a:rPr lang="cs-CZ" dirty="0"/>
              <a: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33</a:t>
            </a:fld>
            <a:endParaRPr lang="cs-CZ" dirty="0"/>
          </a:p>
        </p:txBody>
      </p:sp>
    </p:spTree>
    <p:extLst>
      <p:ext uri="{BB962C8B-B14F-4D97-AF65-F5344CB8AC3E}">
        <p14:creationId xmlns:p14="http://schemas.microsoft.com/office/powerpoint/2010/main" xmlns="" val="2500753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a:t>
            </a:r>
          </a:p>
        </p:txBody>
      </p:sp>
      <p:sp>
        <p:nvSpPr>
          <p:cNvPr id="3" name="Zástupný symbol pro obsah 2"/>
          <p:cNvSpPr>
            <a:spLocks noGrp="1"/>
          </p:cNvSpPr>
          <p:nvPr>
            <p:ph idx="1"/>
          </p:nvPr>
        </p:nvSpPr>
        <p:spPr/>
        <p:txBody>
          <a:bodyPr/>
          <a:lstStyle/>
          <a:p>
            <a:pPr marL="0" indent="0">
              <a:buNone/>
            </a:pPr>
            <a:r>
              <a:rPr lang="cs-CZ" b="1" dirty="0"/>
              <a:t>1.2 Nepřímé náklady </a:t>
            </a:r>
            <a:endParaRPr lang="cs-CZ" sz="2000" b="1" dirty="0"/>
          </a:p>
          <a:p>
            <a:r>
              <a:rPr lang="cs-CZ" sz="2000" b="1" dirty="0"/>
              <a:t>pojištění odpovědnosti za škodu,</a:t>
            </a:r>
          </a:p>
          <a:p>
            <a:r>
              <a:rPr lang="cs-CZ" sz="2000" b="1" dirty="0"/>
              <a:t>cestovné pečujících/doprovázejících osob,</a:t>
            </a:r>
          </a:p>
          <a:p>
            <a:r>
              <a:rPr lang="cs-CZ" sz="2000" b="1" dirty="0"/>
              <a:t>nájem prostor pro administrativní zajištění projektu,</a:t>
            </a:r>
          </a:p>
          <a:p>
            <a:r>
              <a:rPr lang="cs-CZ" sz="2000" b="1" dirty="0"/>
              <a:t>náklady na úklid, </a:t>
            </a:r>
          </a:p>
          <a:p>
            <a:r>
              <a:rPr lang="cs-CZ" sz="2000" b="1" dirty="0"/>
              <a:t>kancelářské prostředky,</a:t>
            </a:r>
          </a:p>
          <a:p>
            <a:r>
              <a:rPr lang="cs-CZ" sz="2000" b="1" dirty="0"/>
              <a:t>náklady na vedení projektu (zpráva o realizaci),</a:t>
            </a:r>
          </a:p>
          <a:p>
            <a:r>
              <a:rPr lang="cs-CZ" sz="2000" b="1" dirty="0"/>
              <a:t>propagace příměstských táborů.</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34</a:t>
            </a:fld>
            <a:endParaRPr lang="cs-CZ" dirty="0"/>
          </a:p>
        </p:txBody>
      </p:sp>
    </p:spTree>
    <p:extLst>
      <p:ext uri="{BB962C8B-B14F-4D97-AF65-F5344CB8AC3E}">
        <p14:creationId xmlns:p14="http://schemas.microsoft.com/office/powerpoint/2010/main" xmlns="" val="15118770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Příklady nákladů </a:t>
            </a:r>
            <a:endParaRPr lang="cs-CZ" dirty="0"/>
          </a:p>
        </p:txBody>
      </p:sp>
      <p:sp>
        <p:nvSpPr>
          <p:cNvPr id="3" name="Zástupný symbol pro obsah 2"/>
          <p:cNvSpPr>
            <a:spLocks noGrp="1"/>
          </p:cNvSpPr>
          <p:nvPr>
            <p:ph idx="1"/>
          </p:nvPr>
        </p:nvSpPr>
        <p:spPr/>
        <p:txBody>
          <a:bodyPr/>
          <a:lstStyle/>
          <a:p>
            <a:pPr algn="just"/>
            <a:endParaRPr lang="cs-CZ" sz="2000" b="1" dirty="0"/>
          </a:p>
          <a:p>
            <a:pPr algn="just"/>
            <a:r>
              <a:rPr lang="cs-CZ" sz="2000" b="1" dirty="0"/>
              <a:t>společná doprava dětí  </a:t>
            </a:r>
            <a:r>
              <a:rPr lang="cs-CZ" sz="2000" dirty="0"/>
              <a:t>– přímé náklady (Nákup služeb),</a:t>
            </a:r>
          </a:p>
          <a:p>
            <a:pPr algn="just"/>
            <a:r>
              <a:rPr lang="cs-CZ" sz="2000" b="1" dirty="0"/>
              <a:t>služby péče o děti vykonávané pečující osobou s ŽL </a:t>
            </a:r>
            <a:r>
              <a:rPr lang="cs-CZ" sz="2000" dirty="0"/>
              <a:t>– přímé náklady (Nákup služeb),</a:t>
            </a:r>
          </a:p>
          <a:p>
            <a:pPr algn="just"/>
            <a:r>
              <a:rPr lang="cs-CZ" sz="2000" b="1" dirty="0"/>
              <a:t>nájemné pro družinu </a:t>
            </a:r>
            <a:r>
              <a:rPr lang="cs-CZ" sz="2000" dirty="0"/>
              <a:t>– přímé náklady (Nákup služeb) x nájemné využívané k administraci projektu – nepřímé náklady, </a:t>
            </a:r>
          </a:p>
          <a:p>
            <a:pPr algn="just"/>
            <a:r>
              <a:rPr lang="cs-CZ" sz="2000" b="1" dirty="0"/>
              <a:t>kurz zdravotníka </a:t>
            </a:r>
            <a:r>
              <a:rPr lang="cs-CZ" sz="2000" dirty="0"/>
              <a:t>– přímé náklady (Nákup služeb).</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35</a:t>
            </a:fld>
            <a:endParaRPr lang="cs-CZ" dirty="0"/>
          </a:p>
        </p:txBody>
      </p:sp>
    </p:spTree>
    <p:extLst>
      <p:ext uri="{BB962C8B-B14F-4D97-AF65-F5344CB8AC3E}">
        <p14:creationId xmlns:p14="http://schemas.microsoft.com/office/powerpoint/2010/main" xmlns="" val="2893330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540000" y="1412776"/>
            <a:ext cx="8064000" cy="5256584"/>
          </a:xfrm>
        </p:spPr>
        <p:txBody>
          <a:bodyPr/>
          <a:lstStyle/>
          <a:p>
            <a:pPr algn="just">
              <a:lnSpc>
                <a:spcPct val="100000"/>
              </a:lnSpc>
              <a:spcBef>
                <a:spcPts val="0"/>
              </a:spcBef>
              <a:spcAft>
                <a:spcPts val="0"/>
              </a:spcAft>
            </a:pPr>
            <a:r>
              <a:rPr lang="cs-CZ" sz="1800" dirty="0"/>
              <a:t>pro projekty, u nichž podstatná většina nákladů vznikne formou nákupu služeb od externích dodavatelů, jsou způsobilá procenta nepřímých nákladů snížena,</a:t>
            </a:r>
          </a:p>
          <a:p>
            <a:pPr algn="just">
              <a:lnSpc>
                <a:spcPct val="100000"/>
              </a:lnSpc>
              <a:spcBef>
                <a:spcPts val="0"/>
              </a:spcBef>
              <a:spcAft>
                <a:spcPts val="0"/>
              </a:spcAft>
            </a:pPr>
            <a:endParaRPr lang="cs-CZ" sz="1800" dirty="0"/>
          </a:p>
          <a:p>
            <a:pPr algn="just">
              <a:lnSpc>
                <a:spcPct val="100000"/>
              </a:lnSpc>
              <a:spcBef>
                <a:spcPts val="0"/>
              </a:spcBef>
              <a:spcAft>
                <a:spcPts val="0"/>
              </a:spcAft>
            </a:pPr>
            <a:r>
              <a:rPr lang="cs-CZ" sz="1800" dirty="0"/>
              <a:t>podíly pro nepřímé náklady jsou sníženy pro projekty s objemem nákupu služeb v těchto intencích:</a:t>
            </a:r>
          </a:p>
          <a:p>
            <a:pPr>
              <a:lnSpc>
                <a:spcPct val="100000"/>
              </a:lnSpc>
              <a:spcBef>
                <a:spcPts val="0"/>
              </a:spcBef>
              <a:spcAft>
                <a:spcPts val="0"/>
              </a:spcAft>
            </a:pPr>
            <a:endParaRPr lang="cs-CZ" sz="14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marL="0" indent="0">
              <a:lnSpc>
                <a:spcPct val="100000"/>
              </a:lnSpc>
              <a:spcBef>
                <a:spcPts val="0"/>
              </a:spcBef>
              <a:spcAft>
                <a:spcPts val="0"/>
              </a:spcAft>
              <a:buNone/>
            </a:pPr>
            <a:endParaRPr lang="cs-CZ" altLang="cs-CZ" sz="1200" dirty="0"/>
          </a:p>
          <a:p>
            <a:pPr marL="0" indent="0">
              <a:lnSpc>
                <a:spcPct val="100000"/>
              </a:lnSpc>
              <a:spcBef>
                <a:spcPts val="0"/>
              </a:spcBef>
              <a:spcAft>
                <a:spcPts val="0"/>
              </a:spcAft>
              <a:buNone/>
            </a:pPr>
            <a:r>
              <a:rPr lang="cs-CZ" b="1" dirty="0"/>
              <a:t>2. Celkové nezpůsobilé výdaje</a:t>
            </a:r>
          </a:p>
          <a:p>
            <a:pPr marL="0" indent="0">
              <a:lnSpc>
                <a:spcPct val="100000"/>
              </a:lnSpc>
              <a:spcBef>
                <a:spcPts val="0"/>
              </a:spcBef>
              <a:spcAft>
                <a:spcPts val="0"/>
              </a:spcAft>
              <a:buNone/>
            </a:pPr>
            <a:endParaRPr lang="cs-CZ" sz="1800" b="1" dirty="0"/>
          </a:p>
          <a:p>
            <a:pPr>
              <a:lnSpc>
                <a:spcPct val="100000"/>
              </a:lnSpc>
              <a:spcBef>
                <a:spcPts val="0"/>
              </a:spcBef>
              <a:spcAft>
                <a:spcPts val="0"/>
              </a:spcAft>
            </a:pPr>
            <a:r>
              <a:rPr lang="cs-CZ" sz="1800" dirty="0"/>
              <a:t>pro potřeby OPZ se v žádosti o podporu nevyplňují.</a:t>
            </a:r>
            <a:endParaRPr lang="cs-CZ" sz="1800" b="1" dirty="0"/>
          </a:p>
          <a:p>
            <a:pPr marL="0" indent="0">
              <a:lnSpc>
                <a:spcPct val="100000"/>
              </a:lnSpc>
              <a:spcBef>
                <a:spcPts val="0"/>
              </a:spcBef>
              <a:spcAft>
                <a:spcPts val="0"/>
              </a:spcAft>
              <a:buNone/>
            </a:pPr>
            <a:endParaRPr lang="cs-CZ" sz="900" dirty="0"/>
          </a:p>
          <a:p>
            <a:pPr>
              <a:lnSpc>
                <a:spcPct val="100000"/>
              </a:lnSpc>
              <a:spcBef>
                <a:spcPts val="0"/>
              </a:spcBef>
              <a:spcAft>
                <a:spcPts val="0"/>
              </a:spcAft>
            </a:pPr>
            <a:endParaRPr lang="cs-CZ" altLang="cs-CZ" sz="3200" dirty="0"/>
          </a:p>
          <a:p>
            <a:pPr marL="0" indent="0">
              <a:lnSpc>
                <a:spcPct val="100000"/>
              </a:lnSpc>
              <a:spcBef>
                <a:spcPts val="0"/>
              </a:spcBef>
              <a:spcAft>
                <a:spcPts val="0"/>
              </a:spcAft>
              <a:buNone/>
            </a:pPr>
            <a:endParaRPr lang="cs-CZ" altLang="cs-CZ" sz="1800"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36</a:t>
            </a:fld>
            <a:endParaRPr lang="cs-CZ"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0000" y="3284983"/>
            <a:ext cx="8064000" cy="18441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67889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Nezpůsobilé výdaje</a:t>
            </a:r>
          </a:p>
        </p:txBody>
      </p:sp>
      <p:sp>
        <p:nvSpPr>
          <p:cNvPr id="3" name="Zástupný symbol pro obsah 2"/>
          <p:cNvSpPr>
            <a:spLocks noGrp="1"/>
          </p:cNvSpPr>
          <p:nvPr>
            <p:ph idx="1"/>
          </p:nvPr>
        </p:nvSpPr>
        <p:spPr/>
        <p:txBody>
          <a:bodyPr/>
          <a:lstStyle/>
          <a:p>
            <a:endParaRPr lang="cs-CZ" dirty="0"/>
          </a:p>
          <a:p>
            <a:pPr marL="0" indent="0">
              <a:buNone/>
            </a:pPr>
            <a:endParaRPr lang="cs-CZ" dirty="0"/>
          </a:p>
          <a:p>
            <a:r>
              <a:rPr lang="cs-CZ" sz="2000" b="1" dirty="0"/>
              <a:t>stravné pro děti,</a:t>
            </a:r>
          </a:p>
          <a:p>
            <a:r>
              <a:rPr lang="cs-CZ" sz="2000" b="1" dirty="0"/>
              <a:t>zajištění výletu – náklady na dopravu/cestovné, vstupné, potravinové balíčky,</a:t>
            </a:r>
          </a:p>
          <a:p>
            <a:r>
              <a:rPr lang="cs-CZ" sz="2000" b="1" dirty="0"/>
              <a:t>náklady na napsání projektu.</a:t>
            </a:r>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37</a:t>
            </a:fld>
            <a:endParaRPr lang="cs-CZ" dirty="0"/>
          </a:p>
        </p:txBody>
      </p:sp>
    </p:spTree>
    <p:extLst>
      <p:ext uri="{BB962C8B-B14F-4D97-AF65-F5344CB8AC3E}">
        <p14:creationId xmlns:p14="http://schemas.microsoft.com/office/powerpoint/2010/main" xmlns="" val="4919020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indent="0"/>
            <a:r>
              <a:rPr lang="cs-CZ" dirty="0"/>
              <a:t>PŘÍJMY PROJEKTU</a:t>
            </a:r>
            <a:endParaRPr lang="cs-CZ" sz="2800" dirty="0"/>
          </a:p>
        </p:txBody>
      </p:sp>
      <p:sp>
        <p:nvSpPr>
          <p:cNvPr id="3" name="Zástupný symbol pro obsah 2"/>
          <p:cNvSpPr>
            <a:spLocks noGrp="1"/>
          </p:cNvSpPr>
          <p:nvPr>
            <p:ph idx="1"/>
          </p:nvPr>
        </p:nvSpPr>
        <p:spPr>
          <a:xfrm>
            <a:off x="539552" y="1196752"/>
            <a:ext cx="8064000" cy="5184576"/>
          </a:xfrm>
        </p:spPr>
        <p:txBody>
          <a:bodyPr/>
          <a:lstStyle/>
          <a:p>
            <a:pPr algn="just">
              <a:lnSpc>
                <a:spcPct val="100000"/>
              </a:lnSpc>
              <a:spcBef>
                <a:spcPts val="0"/>
              </a:spcBef>
            </a:pPr>
            <a:r>
              <a:rPr lang="cs-CZ" sz="1800" b="1" dirty="0"/>
              <a:t>příjmem projektu se rozumí </a:t>
            </a:r>
            <a:r>
              <a:rPr lang="cs-CZ" sz="1800" dirty="0"/>
              <a:t>příjmy vygenerované projektem v době realizace projektu, </a:t>
            </a:r>
          </a:p>
          <a:p>
            <a:pPr algn="just">
              <a:lnSpc>
                <a:spcPct val="100000"/>
              </a:lnSpc>
              <a:spcBef>
                <a:spcPts val="0"/>
              </a:spcBef>
            </a:pPr>
            <a:r>
              <a:rPr lang="cs-CZ" sz="1800" dirty="0"/>
              <a:t>mezi příjmy projektu </a:t>
            </a:r>
            <a:r>
              <a:rPr lang="cs-CZ" sz="1800" b="1" dirty="0"/>
              <a:t>patří</a:t>
            </a:r>
            <a:r>
              <a:rPr lang="cs-CZ" sz="1800" dirty="0"/>
              <a:t> např. příjmy za poskytované služby (konferenční poplatky, poplatky za školení apod.), příjmy za prodej výrobků, které vznikly v rámci projektu (tj. výrobků, na jejichž vznik byly vynaloženy výdaje projektu); pronájem prostor, zařízení, softwaru atd. financovaných v rámci projektu atd.,</a:t>
            </a:r>
          </a:p>
          <a:p>
            <a:pPr algn="just">
              <a:lnSpc>
                <a:spcPct val="100000"/>
              </a:lnSpc>
              <a:spcBef>
                <a:spcPts val="0"/>
              </a:spcBef>
            </a:pPr>
            <a:r>
              <a:rPr lang="cs-CZ" sz="1800" dirty="0"/>
              <a:t>příjmem projektu nikdy </a:t>
            </a:r>
            <a:r>
              <a:rPr lang="cs-CZ" sz="1800" b="1" dirty="0"/>
              <a:t>nejsou</a:t>
            </a:r>
            <a:r>
              <a:rPr lang="cs-CZ" sz="1800" dirty="0"/>
              <a:t> úroky z bankovního účtu, obdržené platby                      ze smluvních pokut, peněžní jistota,</a:t>
            </a:r>
          </a:p>
          <a:p>
            <a:pPr algn="just">
              <a:lnSpc>
                <a:spcPct val="100000"/>
              </a:lnSpc>
              <a:spcBef>
                <a:spcPts val="0"/>
              </a:spcBef>
            </a:pPr>
            <a:r>
              <a:rPr lang="cs-CZ" sz="1800" b="1" dirty="0"/>
              <a:t>do žádosti o podporu </a:t>
            </a:r>
            <a:r>
              <a:rPr lang="cs-CZ" sz="1800" dirty="0"/>
              <a:t>se uvádí pouze „</a:t>
            </a:r>
            <a:r>
              <a:rPr lang="cs-CZ" sz="1800" b="1" dirty="0"/>
              <a:t>předpokládané čisté příjmy</a:t>
            </a:r>
            <a:r>
              <a:rPr lang="cs-CZ" sz="1800" dirty="0"/>
              <a:t>“ do řádku „</a:t>
            </a:r>
            <a:r>
              <a:rPr lang="cs-CZ" sz="1800" b="1" dirty="0"/>
              <a:t>jiné peněžní příjmy</a:t>
            </a:r>
            <a:r>
              <a:rPr lang="cs-CZ" sz="1800" dirty="0"/>
              <a:t>“ (v případě vyrovnávací platby vypočtené na listu ISKP přílohy 11A) – o tyto příjmy bude vždy snížena poskytnutá podpora ŘO,</a:t>
            </a:r>
          </a:p>
          <a:p>
            <a:pPr algn="just">
              <a:lnSpc>
                <a:spcPct val="100000"/>
              </a:lnSpc>
              <a:spcBef>
                <a:spcPts val="0"/>
              </a:spcBef>
            </a:pPr>
            <a:r>
              <a:rPr lang="cs-CZ" sz="1800" b="1" dirty="0"/>
              <a:t>čistým příjmem </a:t>
            </a:r>
            <a:r>
              <a:rPr lang="cs-CZ" sz="1800" dirty="0"/>
              <a:t>je ta částka příjmů, která převyšuje částku vlastního financování způsobilých výdajů projektu ze zdrojů příjemce  (pokud příjemce má vlastní financování viz povinná míra spolufinancování),</a:t>
            </a:r>
          </a:p>
          <a:p>
            <a:pPr algn="just">
              <a:lnSpc>
                <a:spcPct val="100000"/>
              </a:lnSpc>
              <a:spcBef>
                <a:spcPts val="0"/>
              </a:spcBef>
            </a:pPr>
            <a:r>
              <a:rPr lang="cs-CZ" sz="1800" b="1" dirty="0"/>
              <a:t>nepředpokládané i předpokládané čisté příjmy </a:t>
            </a:r>
            <a:r>
              <a:rPr lang="cs-CZ" sz="1800" dirty="0"/>
              <a:t>se budou reportovat průběžně ve Zprávách o realizaci projektu (ZOR).</a:t>
            </a:r>
          </a:p>
          <a:p>
            <a:pPr marL="0" indent="0">
              <a:lnSpc>
                <a:spcPct val="100000"/>
              </a:lnSpc>
              <a:buNone/>
            </a:pPr>
            <a:endParaRPr lang="cs-CZ" sz="1600" dirty="0"/>
          </a:p>
          <a:p>
            <a:pPr marL="0" indent="0">
              <a:lnSpc>
                <a:spcPct val="100000"/>
              </a:lnSpc>
              <a:spcBef>
                <a:spcPts val="0"/>
              </a:spcBef>
              <a:spcAft>
                <a:spcPts val="0"/>
              </a:spcAft>
              <a:buNone/>
            </a:pPr>
            <a:endParaRPr lang="cs-CZ" sz="1800" dirty="0"/>
          </a:p>
          <a:p>
            <a:pPr>
              <a:lnSpc>
                <a:spcPct val="100000"/>
              </a:lnSpc>
              <a:spcBef>
                <a:spcPts val="0"/>
              </a:spcBef>
              <a:spcAft>
                <a:spcPts val="0"/>
              </a:spcAft>
            </a:pPr>
            <a:endParaRPr lang="cs-CZ" altLang="cs-CZ" sz="1600" dirty="0"/>
          </a:p>
          <a:p>
            <a:pPr>
              <a:lnSpc>
                <a:spcPct val="100000"/>
              </a:lnSpc>
              <a:spcBef>
                <a:spcPts val="0"/>
              </a:spcBef>
              <a:spcAft>
                <a:spcPts val="0"/>
              </a:spcAft>
            </a:pPr>
            <a:endParaRPr lang="cs-CZ" altLang="cs-CZ" sz="1600" dirty="0"/>
          </a:p>
          <a:p>
            <a:pPr>
              <a:lnSpc>
                <a:spcPct val="100000"/>
              </a:lnSpc>
              <a:spcBef>
                <a:spcPts val="0"/>
              </a:spcBef>
              <a:spcAft>
                <a:spcPts val="0"/>
              </a:spcAft>
            </a:pPr>
            <a:endParaRPr lang="cs-CZ" altLang="cs-CZ" sz="1600"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38</a:t>
            </a:fld>
            <a:endParaRPr lang="cs-CZ" dirty="0">
              <a:solidFill>
                <a:srgbClr val="084A8B"/>
              </a:solidFill>
            </a:endParaRPr>
          </a:p>
        </p:txBody>
      </p:sp>
    </p:spTree>
    <p:extLst>
      <p:ext uri="{BB962C8B-B14F-4D97-AF65-F5344CB8AC3E}">
        <p14:creationId xmlns:p14="http://schemas.microsoft.com/office/powerpoint/2010/main" xmlns="" val="1764469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39</a:t>
            </a:fld>
            <a:endParaRPr lang="cs-CZ" dirty="0"/>
          </a:p>
        </p:txBody>
      </p:sp>
      <p:pic>
        <p:nvPicPr>
          <p:cNvPr id="5" name="Obrázek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08" y="0"/>
            <a:ext cx="915470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4496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Představení výzvy – </a:t>
            </a:r>
            <a:r>
              <a:rPr lang="pl-PL" cap="none" dirty="0"/>
              <a:t>CÍL VÝZVY</a:t>
            </a:r>
            <a:endParaRPr lang="cs-CZ" dirty="0"/>
          </a:p>
        </p:txBody>
      </p:sp>
      <p:sp>
        <p:nvSpPr>
          <p:cNvPr id="3" name="Zástupný symbol pro obsah 2"/>
          <p:cNvSpPr>
            <a:spLocks noGrp="1"/>
          </p:cNvSpPr>
          <p:nvPr>
            <p:ph idx="1"/>
          </p:nvPr>
        </p:nvSpPr>
        <p:spPr>
          <a:xfrm>
            <a:off x="539552" y="1412776"/>
            <a:ext cx="8064000" cy="4680520"/>
          </a:xfrm>
        </p:spPr>
        <p:txBody>
          <a:bodyPr/>
          <a:lstStyle/>
          <a:p>
            <a:pPr marL="0" indent="0" algn="just">
              <a:buNone/>
            </a:pPr>
            <a:r>
              <a:rPr lang="cs-CZ" b="1" dirty="0"/>
              <a:t>Cíl výzvy týkající se slaďování rodinného a pracovního života:</a:t>
            </a:r>
          </a:p>
          <a:p>
            <a:pPr algn="just"/>
            <a:r>
              <a:rPr lang="cs-CZ" dirty="0"/>
              <a:t>podpora rodiny z oblasti sociálního začleňování a zaměstnanosti, </a:t>
            </a:r>
          </a:p>
          <a:p>
            <a:pPr algn="just"/>
            <a:r>
              <a:rPr lang="cs-CZ" dirty="0"/>
              <a:t>usnadnit rodičům předškolních a školních dětí vstup na trh práce,</a:t>
            </a:r>
          </a:p>
          <a:p>
            <a:r>
              <a:rPr lang="cs-CZ" dirty="0"/>
              <a:t>přispět ke zvýšení zaměstnanosti rodičů,</a:t>
            </a:r>
          </a:p>
          <a:p>
            <a:pPr algn="just"/>
            <a:r>
              <a:rPr lang="cs-CZ" dirty="0"/>
              <a:t>přispět ke sladění rodinného a pracovního života,</a:t>
            </a:r>
          </a:p>
          <a:p>
            <a:r>
              <a:rPr lang="cs-CZ" dirty="0"/>
              <a:t>předcházení sociálního vyloučení osob.</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a:t>
            </a:fld>
            <a:endParaRPr lang="cs-CZ" dirty="0"/>
          </a:p>
        </p:txBody>
      </p:sp>
    </p:spTree>
    <p:extLst>
      <p:ext uri="{BB962C8B-B14F-4D97-AF65-F5344CB8AC3E}">
        <p14:creationId xmlns:p14="http://schemas.microsoft.com/office/powerpoint/2010/main" xmlns="" val="36198979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Indikátory </a:t>
            </a:r>
          </a:p>
        </p:txBody>
      </p:sp>
      <p:sp>
        <p:nvSpPr>
          <p:cNvPr id="3" name="Zástupný symbol pro obsah 2"/>
          <p:cNvSpPr>
            <a:spLocks noGrp="1"/>
          </p:cNvSpPr>
          <p:nvPr>
            <p:ph idx="1"/>
          </p:nvPr>
        </p:nvSpPr>
        <p:spPr/>
        <p:txBody>
          <a:bodyPr/>
          <a:lstStyle/>
          <a:p>
            <a:pPr algn="just"/>
            <a:r>
              <a:rPr lang="cs-CZ" sz="2000" dirty="0"/>
              <a:t>CS projektů jsou rodiče, nikoli děti,</a:t>
            </a:r>
          </a:p>
          <a:p>
            <a:pPr algn="just"/>
            <a:r>
              <a:rPr lang="cs-CZ" sz="2000" dirty="0"/>
              <a:t>možno započítat jen jednoho z rodičů (z osob pečujících o dítě ve společné domácnosti),</a:t>
            </a:r>
          </a:p>
          <a:p>
            <a:pPr algn="just"/>
            <a:r>
              <a:rPr lang="cs-CZ" sz="2000" dirty="0"/>
              <a:t>v 1 zařízení je více sourozenců nebo jedno dítě využívá více služeb – podpořenou osobou pouze jeden z rodičů, </a:t>
            </a:r>
          </a:p>
          <a:p>
            <a:pPr algn="just"/>
            <a:r>
              <a:rPr lang="cs-CZ" sz="2000" dirty="0"/>
              <a:t>střídavá péče – podpořenou osobou je jedna osoba z každé domácnosti,</a:t>
            </a:r>
          </a:p>
          <a:p>
            <a:pPr algn="just"/>
            <a:r>
              <a:rPr lang="cs-CZ" sz="2000" dirty="0"/>
              <a:t>matka na rodičovské dovolené -  nutná vazba na trh práce (pracovní smlouva).</a:t>
            </a:r>
            <a:endParaRPr lang="cs-CZ" sz="2000"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40</a:t>
            </a:fld>
            <a:endParaRPr lang="cs-CZ" dirty="0"/>
          </a:p>
        </p:txBody>
      </p:sp>
    </p:spTree>
    <p:extLst>
      <p:ext uri="{BB962C8B-B14F-4D97-AF65-F5344CB8AC3E}">
        <p14:creationId xmlns:p14="http://schemas.microsoft.com/office/powerpoint/2010/main" xmlns="" val="935936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Indikátory </a:t>
            </a:r>
          </a:p>
        </p:txBody>
      </p:sp>
      <p:sp>
        <p:nvSpPr>
          <p:cNvPr id="3" name="Zástupný symbol pro obsah 2"/>
          <p:cNvSpPr>
            <a:spLocks noGrp="1"/>
          </p:cNvSpPr>
          <p:nvPr>
            <p:ph idx="1"/>
          </p:nvPr>
        </p:nvSpPr>
        <p:spPr/>
        <p:txBody>
          <a:bodyPr/>
          <a:lstStyle/>
          <a:p>
            <a:pPr algn="just"/>
            <a:endParaRPr lang="cs-CZ" sz="2000" b="1" dirty="0"/>
          </a:p>
          <a:p>
            <a:pPr marL="0" indent="0" algn="just">
              <a:buNone/>
            </a:pPr>
            <a:endParaRPr lang="cs-CZ" sz="2000" b="1" dirty="0"/>
          </a:p>
          <a:p>
            <a:pPr algn="just"/>
            <a:r>
              <a:rPr lang="cs-CZ" sz="2000" b="1" dirty="0"/>
              <a:t>60000 </a:t>
            </a:r>
            <a:r>
              <a:rPr lang="cs-CZ" sz="2000" dirty="0"/>
              <a:t>– podpořený rodič, který se díky umístění dítěte do projektu mohl zapojit na trhu práce, </a:t>
            </a:r>
          </a:p>
          <a:p>
            <a:pPr algn="just"/>
            <a:r>
              <a:rPr lang="cs-CZ" sz="2000" b="1" dirty="0"/>
              <a:t>50001 </a:t>
            </a:r>
            <a:r>
              <a:rPr lang="cs-CZ" sz="2000" dirty="0"/>
              <a:t>– relevantní pro aktivity na podporu zařízení péče o děti v době mimo školní vyučování a příměstských táborů,</a:t>
            </a:r>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41</a:t>
            </a:fld>
            <a:endParaRPr lang="cs-CZ" dirty="0"/>
          </a:p>
        </p:txBody>
      </p:sp>
    </p:spTree>
    <p:extLst>
      <p:ext uri="{BB962C8B-B14F-4D97-AF65-F5344CB8AC3E}">
        <p14:creationId xmlns:p14="http://schemas.microsoft.com/office/powerpoint/2010/main" xmlns="" val="26882219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A0E113A-B816-480E-A3AF-E4D87E46EA11}"/>
              </a:ext>
            </a:extLst>
          </p:cNvPr>
          <p:cNvSpPr>
            <a:spLocks noGrp="1"/>
          </p:cNvSpPr>
          <p:nvPr>
            <p:ph type="title"/>
          </p:nvPr>
        </p:nvSpPr>
        <p:spPr/>
        <p:txBody>
          <a:bodyPr/>
          <a:lstStyle/>
          <a:p>
            <a:r>
              <a:rPr lang="cs-CZ" dirty="0"/>
              <a:t>Způsob vytvoření žádosti</a:t>
            </a:r>
          </a:p>
        </p:txBody>
      </p:sp>
      <p:sp>
        <p:nvSpPr>
          <p:cNvPr id="3" name="Zástupný symbol pro obsah 2">
            <a:extLst>
              <a:ext uri="{FF2B5EF4-FFF2-40B4-BE49-F238E27FC236}">
                <a16:creationId xmlns:a16="http://schemas.microsoft.com/office/drawing/2014/main" xmlns="" id="{B34A3388-2168-4144-8BAE-DD2632D488EE}"/>
              </a:ext>
            </a:extLst>
          </p:cNvPr>
          <p:cNvSpPr>
            <a:spLocks noGrp="1"/>
          </p:cNvSpPr>
          <p:nvPr>
            <p:ph idx="1"/>
          </p:nvPr>
        </p:nvSpPr>
        <p:spPr/>
        <p:txBody>
          <a:bodyPr/>
          <a:lstStyle/>
          <a:p>
            <a:r>
              <a:rPr lang="cs-CZ" sz="2000" dirty="0"/>
              <a:t>odkaz na portál pro elektronické podání žádosti:</a:t>
            </a:r>
          </a:p>
          <a:p>
            <a:pPr marL="0" indent="0" algn="ctr">
              <a:buNone/>
            </a:pPr>
            <a:r>
              <a:rPr lang="cs-CZ" b="1" u="sng" dirty="0">
                <a:hlinkClick r:id="rId2"/>
              </a:rPr>
              <a:t>https://mseu.mssf.cz/</a:t>
            </a:r>
            <a:r>
              <a:rPr lang="cs-CZ" b="1" dirty="0"/>
              <a:t> </a:t>
            </a:r>
            <a:endParaRPr lang="cs-CZ" sz="2000" b="1" dirty="0"/>
          </a:p>
          <a:p>
            <a:pPr marL="0" indent="0" algn="just">
              <a:buNone/>
            </a:pPr>
            <a:r>
              <a:rPr lang="cs-CZ" sz="2000" dirty="0"/>
              <a:t>- žadatel se musí registrovat a vygenerovat si přístup do systému,</a:t>
            </a:r>
          </a:p>
          <a:p>
            <a:pPr marL="0" indent="0" algn="just">
              <a:buNone/>
            </a:pPr>
            <a:r>
              <a:rPr lang="cs-CZ" sz="2000" dirty="0"/>
              <a:t>- přejít na oblast </a:t>
            </a:r>
            <a:r>
              <a:rPr lang="cs-CZ" sz="2000" b="1" dirty="0"/>
              <a:t>ŽADATEL</a:t>
            </a:r>
            <a:r>
              <a:rPr lang="cs-CZ" sz="2000" dirty="0"/>
              <a:t>,</a:t>
            </a:r>
          </a:p>
          <a:p>
            <a:pPr marL="0" indent="0" algn="just">
              <a:buNone/>
            </a:pPr>
            <a:r>
              <a:rPr lang="cs-CZ" sz="2000" dirty="0"/>
              <a:t>- vytvořit </a:t>
            </a:r>
            <a:r>
              <a:rPr lang="cs-CZ" sz="2000" b="1" dirty="0"/>
              <a:t>Nová žádost</a:t>
            </a:r>
            <a:r>
              <a:rPr lang="cs-CZ" sz="2000" dirty="0"/>
              <a:t>,</a:t>
            </a:r>
          </a:p>
          <a:p>
            <a:pPr marL="0" indent="0" algn="just">
              <a:buNone/>
            </a:pPr>
            <a:r>
              <a:rPr lang="cs-CZ" sz="2000" dirty="0"/>
              <a:t>- vybrat program </a:t>
            </a:r>
            <a:r>
              <a:rPr lang="cs-CZ" sz="2000" b="1" dirty="0"/>
              <a:t>03 - Operační program Zaměstnanost</a:t>
            </a:r>
            <a:r>
              <a:rPr lang="cs-CZ" sz="2000" dirty="0"/>
              <a:t>,</a:t>
            </a:r>
          </a:p>
          <a:p>
            <a:pPr marL="0" indent="0" algn="just">
              <a:buNone/>
            </a:pPr>
            <a:r>
              <a:rPr lang="cs-CZ" sz="2000" b="1" dirty="0"/>
              <a:t>- vybrat výzvu OPZ - (03_16_047) - Výzva pro MAS na podporu strategií komunitně vedeného místního rozvoje </a:t>
            </a:r>
            <a:r>
              <a:rPr lang="cs-CZ" sz="2000" dirty="0"/>
              <a:t>- individuální projekt,</a:t>
            </a:r>
          </a:p>
          <a:p>
            <a:pPr>
              <a:buFontTx/>
              <a:buChar char="-"/>
            </a:pPr>
            <a:endParaRPr lang="cs-CZ" sz="2000" dirty="0"/>
          </a:p>
          <a:p>
            <a:pPr marL="0" indent="0">
              <a:buNone/>
            </a:pPr>
            <a:endParaRPr lang="cs-CZ" dirty="0"/>
          </a:p>
        </p:txBody>
      </p:sp>
      <p:sp>
        <p:nvSpPr>
          <p:cNvPr id="4" name="Zástupný symbol pro číslo snímku 3">
            <a:extLst>
              <a:ext uri="{FF2B5EF4-FFF2-40B4-BE49-F238E27FC236}">
                <a16:creationId xmlns:a16="http://schemas.microsoft.com/office/drawing/2014/main" xmlns="" id="{822DAA61-077C-4243-87C5-5B6258516293}"/>
              </a:ext>
            </a:extLst>
          </p:cNvPr>
          <p:cNvSpPr>
            <a:spLocks noGrp="1"/>
          </p:cNvSpPr>
          <p:nvPr>
            <p:ph type="sldNum" sz="quarter" idx="12"/>
          </p:nvPr>
        </p:nvSpPr>
        <p:spPr/>
        <p:txBody>
          <a:bodyPr/>
          <a:lstStyle/>
          <a:p>
            <a:fld id="{479BF083-4774-43B1-9AB0-5CC1AC5DD8EE}" type="slidenum">
              <a:rPr lang="cs-CZ" smtClean="0"/>
              <a:pPr/>
              <a:t>42</a:t>
            </a:fld>
            <a:endParaRPr lang="cs-CZ" dirty="0"/>
          </a:p>
        </p:txBody>
      </p:sp>
    </p:spTree>
    <p:extLst>
      <p:ext uri="{BB962C8B-B14F-4D97-AF65-F5344CB8AC3E}">
        <p14:creationId xmlns:p14="http://schemas.microsoft.com/office/powerpoint/2010/main" xmlns="" val="1237003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DF707F5-13CD-4377-B077-7D111A94A136}"/>
              </a:ext>
            </a:extLst>
          </p:cNvPr>
          <p:cNvSpPr>
            <a:spLocks noGrp="1"/>
          </p:cNvSpPr>
          <p:nvPr>
            <p:ph type="title"/>
          </p:nvPr>
        </p:nvSpPr>
        <p:spPr/>
        <p:txBody>
          <a:bodyPr/>
          <a:lstStyle/>
          <a:p>
            <a:r>
              <a:rPr lang="cs-CZ" dirty="0"/>
              <a:t>Způsob vytvoření žádosti</a:t>
            </a:r>
          </a:p>
        </p:txBody>
      </p:sp>
      <p:sp>
        <p:nvSpPr>
          <p:cNvPr id="3" name="Zástupný symbol pro obsah 2">
            <a:extLst>
              <a:ext uri="{FF2B5EF4-FFF2-40B4-BE49-F238E27FC236}">
                <a16:creationId xmlns:a16="http://schemas.microsoft.com/office/drawing/2014/main" xmlns="" id="{DA728A14-7BA9-4BBC-B785-A6F6F8DE6437}"/>
              </a:ext>
            </a:extLst>
          </p:cNvPr>
          <p:cNvSpPr>
            <a:spLocks noGrp="1"/>
          </p:cNvSpPr>
          <p:nvPr>
            <p:ph idx="1"/>
          </p:nvPr>
        </p:nvSpPr>
        <p:spPr/>
        <p:txBody>
          <a:bodyPr/>
          <a:lstStyle/>
          <a:p>
            <a:pPr marL="0" indent="0" algn="just">
              <a:buNone/>
            </a:pPr>
            <a:endParaRPr lang="cs-CZ" sz="2000" dirty="0"/>
          </a:p>
          <a:p>
            <a:pPr marL="0" indent="0" algn="just">
              <a:buNone/>
            </a:pPr>
            <a:r>
              <a:rPr lang="cs-CZ" sz="2000" dirty="0"/>
              <a:t>- v levém sloupci - </a:t>
            </a:r>
            <a:r>
              <a:rPr lang="cs-CZ" sz="2000" b="1" dirty="0"/>
              <a:t>Výběr </a:t>
            </a:r>
            <a:r>
              <a:rPr lang="cs-CZ" sz="2000" b="1" dirty="0" err="1"/>
              <a:t>podvýzvy</a:t>
            </a:r>
            <a:r>
              <a:rPr lang="cs-CZ" sz="2000" b="1" dirty="0"/>
              <a:t> </a:t>
            </a:r>
            <a:r>
              <a:rPr lang="cs-CZ" sz="2000" dirty="0"/>
              <a:t>-</a:t>
            </a:r>
            <a:r>
              <a:rPr lang="cs-CZ" sz="2000" b="1" dirty="0"/>
              <a:t> </a:t>
            </a:r>
            <a:r>
              <a:rPr lang="cs-CZ" sz="2000" dirty="0"/>
              <a:t>vybrat výzvu např. dle názvu žadatele Rýmařovsko - </a:t>
            </a:r>
            <a:r>
              <a:rPr lang="cs-CZ" sz="2000" b="1" dirty="0"/>
              <a:t>Výzva_1_RÝMAŘOVSKO_OPZ_ Prorodinná opatření</a:t>
            </a:r>
            <a:r>
              <a:rPr lang="cs-CZ" sz="2000" dirty="0"/>
              <a:t>,</a:t>
            </a:r>
          </a:p>
          <a:p>
            <a:pPr marL="0" indent="0" algn="just">
              <a:buNone/>
            </a:pPr>
            <a:endParaRPr lang="cs-CZ" sz="2000" dirty="0"/>
          </a:p>
          <a:p>
            <a:pPr marL="0" indent="0" algn="ctr">
              <a:buNone/>
            </a:pPr>
            <a:r>
              <a:rPr lang="cs-CZ" sz="2000" b="1" dirty="0"/>
              <a:t>Dále postupujte podle příčky uživatele MS 2014+.</a:t>
            </a:r>
          </a:p>
          <a:p>
            <a:pPr marL="0" indent="0">
              <a:buNone/>
            </a:pPr>
            <a:endParaRPr lang="cs-CZ" dirty="0"/>
          </a:p>
        </p:txBody>
      </p:sp>
      <p:sp>
        <p:nvSpPr>
          <p:cNvPr id="4" name="Zástupný symbol pro číslo snímku 3">
            <a:extLst>
              <a:ext uri="{FF2B5EF4-FFF2-40B4-BE49-F238E27FC236}">
                <a16:creationId xmlns:a16="http://schemas.microsoft.com/office/drawing/2014/main" xmlns="" id="{4049E544-9819-4415-84C4-21AB049501BF}"/>
              </a:ext>
            </a:extLst>
          </p:cNvPr>
          <p:cNvSpPr>
            <a:spLocks noGrp="1"/>
          </p:cNvSpPr>
          <p:nvPr>
            <p:ph type="sldNum" sz="quarter" idx="12"/>
          </p:nvPr>
        </p:nvSpPr>
        <p:spPr/>
        <p:txBody>
          <a:bodyPr/>
          <a:lstStyle/>
          <a:p>
            <a:fld id="{479BF083-4774-43B1-9AB0-5CC1AC5DD8EE}" type="slidenum">
              <a:rPr lang="cs-CZ" smtClean="0"/>
              <a:pPr/>
              <a:t>43</a:t>
            </a:fld>
            <a:endParaRPr lang="cs-CZ" dirty="0"/>
          </a:p>
        </p:txBody>
      </p:sp>
    </p:spTree>
    <p:extLst>
      <p:ext uri="{BB962C8B-B14F-4D97-AF65-F5344CB8AC3E}">
        <p14:creationId xmlns:p14="http://schemas.microsoft.com/office/powerpoint/2010/main" xmlns="" val="4106274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dirty="0"/>
              <a:t>Fáze hodnocení – detail </a:t>
            </a:r>
            <a:r>
              <a:rPr lang="cs-CZ" dirty="0">
                <a:solidFill>
                  <a:schemeClr val="tx1">
                    <a:lumMod val="20000"/>
                    <a:lumOff val="80000"/>
                  </a:schemeClr>
                </a:solidFill>
              </a:rPr>
              <a:t>příloha </a:t>
            </a:r>
            <a:br>
              <a:rPr lang="cs-CZ" dirty="0">
                <a:solidFill>
                  <a:schemeClr val="tx1">
                    <a:lumMod val="20000"/>
                    <a:lumOff val="80000"/>
                  </a:schemeClr>
                </a:solidFill>
              </a:rPr>
            </a:br>
            <a:r>
              <a:rPr lang="cs-CZ" dirty="0">
                <a:solidFill>
                  <a:schemeClr val="tx1">
                    <a:lumMod val="20000"/>
                    <a:lumOff val="80000"/>
                  </a:schemeClr>
                </a:solidFill>
              </a:rPr>
              <a:t>Č. 1 VÝZVY MAS</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xmlns="" val="4269680311"/>
              </p:ext>
            </p:extLst>
          </p:nvPr>
        </p:nvGraphicFramePr>
        <p:xfrm>
          <a:off x="539750" y="1080000"/>
          <a:ext cx="8064500" cy="5039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a:extLst>
              <a:ext uri="{FF2B5EF4-FFF2-40B4-BE49-F238E27FC236}">
                <a16:creationId xmlns:a16="http://schemas.microsoft.com/office/drawing/2014/main" xmlns="" id="{92D4A1E9-09B9-4F52-924E-6F1A33CCE01D}"/>
              </a:ext>
            </a:extLst>
          </p:cNvPr>
          <p:cNvSpPr>
            <a:spLocks noGrp="1"/>
          </p:cNvSpPr>
          <p:nvPr>
            <p:ph type="sldNum" sz="quarter" idx="12"/>
          </p:nvPr>
        </p:nvSpPr>
        <p:spPr/>
        <p:txBody>
          <a:bodyPr/>
          <a:lstStyle/>
          <a:p>
            <a:fld id="{479BF083-4774-43B1-9AB0-5CC1AC5DD8EE}" type="slidenum">
              <a:rPr lang="cs-CZ" smtClean="0"/>
              <a:pPr/>
              <a:t>44</a:t>
            </a:fld>
            <a:endParaRPr lang="cs-CZ" dirty="0"/>
          </a:p>
        </p:txBody>
      </p:sp>
    </p:spTree>
    <p:extLst>
      <p:ext uri="{BB962C8B-B14F-4D97-AF65-F5344CB8AC3E}">
        <p14:creationId xmlns:p14="http://schemas.microsoft.com/office/powerpoint/2010/main" xmlns="" val="851291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979712" y="3356992"/>
            <a:ext cx="7272000" cy="730252"/>
          </a:xfrm>
        </p:spPr>
        <p:txBody>
          <a:bodyPr/>
          <a:lstStyle/>
          <a:p>
            <a:r>
              <a:rPr lang="cs-CZ" dirty="0"/>
              <a:t>Prostor pro dotazy</a:t>
            </a:r>
            <a:endParaRPr lang="cs-CZ" sz="2400" b="0" kern="1200" cap="none" dirty="0">
              <a:solidFill>
                <a:schemeClr val="tx1"/>
              </a:solidFill>
              <a:latin typeface="+mn-lt"/>
              <a:ea typeface="+mn-ea"/>
              <a:cs typeface="+mn-cs"/>
            </a:endParaRPr>
          </a:p>
        </p:txBody>
      </p:sp>
      <p:pic>
        <p:nvPicPr>
          <p:cNvPr id="14" name="Zástupný symbol pro obrázek 13"/>
          <p:cNvPicPr>
            <a:picLocks noGrp="1" noChangeAspect="1"/>
          </p:cNvPicPr>
          <p:nvPr>
            <p:ph type="pic" sz="quarter" idx="15"/>
          </p:nvPr>
        </p:nvPicPr>
        <p:blipFill>
          <a:blip r:embed="rId2" cstate="print">
            <a:extLst>
              <a:ext uri="{28A0092B-C50C-407E-A947-70E740481C1C}">
                <a14:useLocalDpi xmlns:a14="http://schemas.microsoft.com/office/drawing/2010/main" xmlns="" val="0"/>
              </a:ext>
            </a:extLst>
          </a:blip>
          <a:srcRect/>
          <a:stretch>
            <a:fillRect/>
          </a:stretch>
        </p:blipFill>
        <p:spPr>
          <a:xfrm>
            <a:off x="1259632" y="3429000"/>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xmlns="" val="11400192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475656" y="3284984"/>
            <a:ext cx="7272000" cy="730252"/>
          </a:xfrm>
        </p:spPr>
        <p:txBody>
          <a:bodyPr/>
          <a:lstStyle/>
          <a:p>
            <a:r>
              <a:rPr lang="cs-CZ" dirty="0"/>
              <a:t>Děkujeme za pozornost</a:t>
            </a:r>
            <a:endParaRPr lang="cs-CZ" sz="2400" b="0" kern="1200" cap="none" dirty="0">
              <a:solidFill>
                <a:schemeClr val="tx1"/>
              </a:solidFill>
              <a:latin typeface="+mn-lt"/>
              <a:ea typeface="+mn-ea"/>
              <a:cs typeface="+mn-cs"/>
            </a:endParaRPr>
          </a:p>
        </p:txBody>
      </p:sp>
      <p:pic>
        <p:nvPicPr>
          <p:cNvPr id="14" name="Zástupný symbol pro obrázek 13"/>
          <p:cNvPicPr>
            <a:picLocks noGrp="1" noChangeAspect="1"/>
          </p:cNvPicPr>
          <p:nvPr>
            <p:ph type="pic" sz="quarter" idx="15"/>
          </p:nvPr>
        </p:nvPicPr>
        <p:blipFill>
          <a:blip r:embed="rId2" cstate="print">
            <a:extLst>
              <a:ext uri="{28A0092B-C50C-407E-A947-70E740481C1C}">
                <a14:useLocalDpi xmlns:a14="http://schemas.microsoft.com/office/drawing/2010/main" xmlns="" val="0"/>
              </a:ext>
            </a:extLst>
          </a:blip>
          <a:srcRect/>
          <a:stretch>
            <a:fillRect/>
          </a:stretch>
        </p:blipFill>
        <p:spPr>
          <a:xfrm>
            <a:off x="827584" y="3321048"/>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xmlns="" val="2133010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cílová skupina</a:t>
            </a:r>
          </a:p>
        </p:txBody>
      </p:sp>
      <p:sp>
        <p:nvSpPr>
          <p:cNvPr id="3" name="Zástupný symbol pro obsah 2"/>
          <p:cNvSpPr>
            <a:spLocks noGrp="1"/>
          </p:cNvSpPr>
          <p:nvPr>
            <p:ph idx="1"/>
          </p:nvPr>
        </p:nvSpPr>
        <p:spPr/>
        <p:txBody>
          <a:bodyPr/>
          <a:lstStyle/>
          <a:p>
            <a:pPr algn="just"/>
            <a:r>
              <a:rPr lang="cs-CZ" dirty="0"/>
              <a:t>cílovou</a:t>
            </a:r>
            <a:r>
              <a:rPr lang="cs-CZ" dirty="0">
                <a:solidFill>
                  <a:srgbClr val="FF0000"/>
                </a:solidFill>
              </a:rPr>
              <a:t> </a:t>
            </a:r>
            <a:r>
              <a:rPr lang="cs-CZ" dirty="0"/>
              <a:t>skupinou jsou rodiče s dětmi (osoby pečující o malé děti),</a:t>
            </a:r>
          </a:p>
          <a:p>
            <a:pPr algn="just"/>
            <a:r>
              <a:rPr lang="cs-CZ" dirty="0"/>
              <a:t>u cílové skupiny rodičů dětí musí být zajištěna vazba na trh práce. Příjemce má pro každé dítě využívající služeb v rámci projektu </a:t>
            </a:r>
            <a:r>
              <a:rPr lang="cs-CZ" b="1" dirty="0"/>
              <a:t>písemně doloženo</a:t>
            </a:r>
            <a:r>
              <a:rPr lang="cs-CZ" dirty="0"/>
              <a:t>, že oba rodiče (resp. jiné osoby pečující o dítě ve společné domácnosti) splňují jedno z následujících kritérií: </a:t>
            </a:r>
          </a:p>
          <a:p>
            <a:pPr marL="0" indent="0">
              <a:buNone/>
            </a:pPr>
            <a:r>
              <a:rPr lang="cs-CZ" dirty="0"/>
              <a:t>     -   jsou zaměstnaní, vykonávají podnikatelskou činnost, </a:t>
            </a:r>
          </a:p>
          <a:p>
            <a:pPr marL="0" indent="0" algn="just">
              <a:buNone/>
            </a:pPr>
            <a:r>
              <a:rPr lang="cs-CZ" dirty="0"/>
              <a:t>     - v případě nezaměstnanosti si zaměstnání aktivně     hledají, jsou zapojeni v procesu vzdělávání či rekvalifikace.</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a:t>
            </a:fld>
            <a:endParaRPr lang="cs-CZ" dirty="0"/>
          </a:p>
        </p:txBody>
      </p:sp>
    </p:spTree>
    <p:extLst>
      <p:ext uri="{BB962C8B-B14F-4D97-AF65-F5344CB8AC3E}">
        <p14:creationId xmlns:p14="http://schemas.microsoft.com/office/powerpoint/2010/main" xmlns="" val="21942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oprávnění žadatelé</a:t>
            </a:r>
          </a:p>
        </p:txBody>
      </p:sp>
      <p:sp>
        <p:nvSpPr>
          <p:cNvPr id="3" name="Zástupný symbol pro obsah 2"/>
          <p:cNvSpPr>
            <a:spLocks noGrp="1"/>
          </p:cNvSpPr>
          <p:nvPr>
            <p:ph idx="1"/>
          </p:nvPr>
        </p:nvSpPr>
        <p:spPr/>
        <p:txBody>
          <a:bodyPr/>
          <a:lstStyle/>
          <a:p>
            <a:pPr algn="just"/>
            <a:endParaRPr lang="cs-CZ" dirty="0"/>
          </a:p>
          <a:p>
            <a:pPr algn="just"/>
            <a:r>
              <a:rPr lang="cs-CZ" dirty="0"/>
              <a:t>Místní akční skupina (MAS); Obce; Dobrovolné svazky obcí; Organizace zřizované obcemi; Organizace zřizované kraji; Příspěvkové organizace; Nestátní neziskové organizace; Obchodní korporace; OSVČ; Poradenské a vzdělávací instituce; Profesní a podnikatelská sdružení; Sociální partneři; Školy a školská zařízení.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6</a:t>
            </a:fld>
            <a:endParaRPr lang="cs-CZ" dirty="0"/>
          </a:p>
        </p:txBody>
      </p:sp>
    </p:spTree>
    <p:extLst>
      <p:ext uri="{BB962C8B-B14F-4D97-AF65-F5344CB8AC3E}">
        <p14:creationId xmlns:p14="http://schemas.microsoft.com/office/powerpoint/2010/main" xmlns="" val="277756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Žadatelé - spolufinancování</a:t>
            </a:r>
          </a:p>
        </p:txBody>
      </p:sp>
      <p:sp>
        <p:nvSpPr>
          <p:cNvPr id="3" name="Zástupný symbol pro obsah 2"/>
          <p:cNvSpPr>
            <a:spLocks noGrp="1"/>
          </p:cNvSpPr>
          <p:nvPr>
            <p:ph idx="1"/>
          </p:nvPr>
        </p:nvSpPr>
        <p:spPr>
          <a:xfrm>
            <a:off x="576000" y="1556792"/>
            <a:ext cx="8064000" cy="4653336"/>
          </a:xfrm>
        </p:spPr>
        <p:txBody>
          <a:bodyPr/>
          <a:lstStyle/>
          <a:p>
            <a:pPr marL="0" indent="0">
              <a:buNone/>
            </a:pPr>
            <a:endParaRPr lang="cs-CZ" dirty="0"/>
          </a:p>
          <a:p>
            <a:endParaRPr lang="cs-CZ" dirty="0"/>
          </a:p>
          <a:p>
            <a:endParaRPr lang="cs-CZ" dirty="0"/>
          </a:p>
          <a:p>
            <a:endParaRPr lang="cs-CZ" dirty="0"/>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7</a:t>
            </a:fld>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xmlns="" val="583898865"/>
              </p:ext>
            </p:extLst>
          </p:nvPr>
        </p:nvGraphicFramePr>
        <p:xfrm>
          <a:off x="593977" y="2183327"/>
          <a:ext cx="8280023" cy="4301055"/>
        </p:xfrm>
        <a:graphic>
          <a:graphicData uri="http://schemas.openxmlformats.org/drawingml/2006/table">
            <a:tbl>
              <a:tblPr firstRow="1" firstCol="1" bandRow="1">
                <a:tableStyleId>{5C22544A-7EE6-4342-B048-85BDC9FD1C3A}</a:tableStyleId>
              </a:tblPr>
              <a:tblGrid>
                <a:gridCol w="5830056">
                  <a:extLst>
                    <a:ext uri="{9D8B030D-6E8A-4147-A177-3AD203B41FA5}">
                      <a16:colId xmlns:a16="http://schemas.microsoft.com/office/drawing/2014/main" xmlns="" val="20000"/>
                    </a:ext>
                  </a:extLst>
                </a:gridCol>
                <a:gridCol w="756491">
                  <a:extLst>
                    <a:ext uri="{9D8B030D-6E8A-4147-A177-3AD203B41FA5}">
                      <a16:colId xmlns:a16="http://schemas.microsoft.com/office/drawing/2014/main" xmlns="" val="20001"/>
                    </a:ext>
                  </a:extLst>
                </a:gridCol>
                <a:gridCol w="846738">
                  <a:extLst>
                    <a:ext uri="{9D8B030D-6E8A-4147-A177-3AD203B41FA5}">
                      <a16:colId xmlns:a16="http://schemas.microsoft.com/office/drawing/2014/main" xmlns="" val="20002"/>
                    </a:ext>
                  </a:extLst>
                </a:gridCol>
                <a:gridCol w="846738">
                  <a:extLst>
                    <a:ext uri="{9D8B030D-6E8A-4147-A177-3AD203B41FA5}">
                      <a16:colId xmlns:a16="http://schemas.microsoft.com/office/drawing/2014/main" xmlns="" val="20003"/>
                    </a:ext>
                  </a:extLst>
                </a:gridCol>
              </a:tblGrid>
              <a:tr h="710511">
                <a:tc>
                  <a:txBody>
                    <a:bodyPr/>
                    <a:lstStyle/>
                    <a:p>
                      <a:pPr algn="l">
                        <a:lnSpc>
                          <a:spcPct val="115000"/>
                        </a:lnSpc>
                        <a:spcAft>
                          <a:spcPts val="0"/>
                        </a:spcAft>
                      </a:pPr>
                      <a:r>
                        <a:rPr lang="cs-CZ" sz="2800" dirty="0">
                          <a:effectLst/>
                        </a:rPr>
                        <a:t>Typ organizace</a:t>
                      </a:r>
                      <a:endParaRPr lang="cs-CZ" sz="28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EU podíl</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Státní rozpočet </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Příjemce</a:t>
                      </a:r>
                      <a:endParaRPr lang="cs-CZ" sz="1400" dirty="0">
                        <a:effectLst/>
                        <a:latin typeface="Arial"/>
                        <a:ea typeface="Arial"/>
                        <a:cs typeface="Times New Roman"/>
                      </a:endParaRPr>
                    </a:p>
                  </a:txBody>
                  <a:tcPr marL="44450" marR="44450" marT="0" marB="0" anchor="b"/>
                </a:tc>
                <a:extLst>
                  <a:ext uri="{0D108BD9-81ED-4DB2-BD59-A6C34878D82A}">
                    <a16:rowId xmlns:a16="http://schemas.microsoft.com/office/drawing/2014/main" xmlns="" val="10000"/>
                  </a:ext>
                </a:extLst>
              </a:tr>
              <a:tr h="705496">
                <a:tc>
                  <a:txBody>
                    <a:bodyPr/>
                    <a:lstStyle/>
                    <a:p>
                      <a:pPr algn="l">
                        <a:lnSpc>
                          <a:spcPct val="100000"/>
                        </a:lnSpc>
                        <a:spcAft>
                          <a:spcPts val="0"/>
                        </a:spcAft>
                      </a:pPr>
                      <a:endParaRPr lang="cs-CZ" sz="1400" dirty="0">
                        <a:effectLst/>
                      </a:endParaRPr>
                    </a:p>
                    <a:p>
                      <a:pPr algn="l">
                        <a:lnSpc>
                          <a:spcPct val="100000"/>
                        </a:lnSpc>
                        <a:spcAft>
                          <a:spcPts val="0"/>
                        </a:spcAft>
                      </a:pPr>
                      <a:r>
                        <a:rPr lang="cs-CZ" sz="1400" dirty="0">
                          <a:effectLst/>
                        </a:rPr>
                        <a:t>Školy a školská zařízení zřizovaná ministerstvy dle školského zákona; právnické osoby vykonávající činnost škol a školských zařízení (zapsané ve školském rejstříku)</a:t>
                      </a:r>
                    </a:p>
                    <a:p>
                      <a:pPr algn="l">
                        <a:lnSpc>
                          <a:spcPct val="100000"/>
                        </a:lnSpc>
                        <a:spcAft>
                          <a:spcPts val="0"/>
                        </a:spcAft>
                      </a:pP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85 %</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15 %</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0 % </a:t>
                      </a:r>
                      <a:endParaRPr lang="cs-CZ" sz="1400" dirty="0">
                        <a:effectLst/>
                        <a:latin typeface="Arial"/>
                        <a:ea typeface="Arial"/>
                        <a:cs typeface="Times New Roman"/>
                      </a:endParaRPr>
                    </a:p>
                  </a:txBody>
                  <a:tcPr marL="44450" marR="44450" marT="0" marB="0" anchor="b"/>
                </a:tc>
                <a:extLst>
                  <a:ext uri="{0D108BD9-81ED-4DB2-BD59-A6C34878D82A}">
                    <a16:rowId xmlns:a16="http://schemas.microsoft.com/office/drawing/2014/main" xmlns="" val="10001"/>
                  </a:ext>
                </a:extLst>
              </a:tr>
              <a:tr h="459522">
                <a:tc>
                  <a:txBody>
                    <a:bodyPr/>
                    <a:lstStyle/>
                    <a:p>
                      <a:pPr algn="l">
                        <a:lnSpc>
                          <a:spcPct val="115000"/>
                        </a:lnSpc>
                        <a:spcAft>
                          <a:spcPts val="0"/>
                        </a:spcAft>
                      </a:pPr>
                      <a:endParaRPr lang="cs-CZ" sz="1400" dirty="0">
                        <a:effectLst/>
                      </a:endParaRPr>
                    </a:p>
                    <a:p>
                      <a:pPr algn="l">
                        <a:lnSpc>
                          <a:spcPct val="115000"/>
                        </a:lnSpc>
                        <a:spcAft>
                          <a:spcPts val="0"/>
                        </a:spcAft>
                      </a:pPr>
                      <a:r>
                        <a:rPr lang="cs-CZ" sz="1400" dirty="0">
                          <a:effectLst/>
                        </a:rPr>
                        <a:t>Obce; dobrovolné svazky obcí, příspěvkové organizace zřizované kraji a obcemi (s výjimkou škol a školských zařízení)</a:t>
                      </a:r>
                    </a:p>
                    <a:p>
                      <a:pPr algn="l">
                        <a:lnSpc>
                          <a:spcPct val="115000"/>
                        </a:lnSpc>
                        <a:spcAft>
                          <a:spcPts val="0"/>
                        </a:spcAft>
                      </a:pPr>
                      <a:endParaRPr lang="cs-CZ" sz="1400" dirty="0">
                        <a:effectLst/>
                      </a:endParaRPr>
                    </a:p>
                  </a:txBody>
                  <a:tcPr marL="44450" marR="44450" marT="0" marB="0" anchor="b"/>
                </a:tc>
                <a:tc>
                  <a:txBody>
                    <a:bodyPr/>
                    <a:lstStyle/>
                    <a:p>
                      <a:pPr algn="ctr">
                        <a:lnSpc>
                          <a:spcPct val="115000"/>
                        </a:lnSpc>
                        <a:spcAft>
                          <a:spcPts val="0"/>
                        </a:spcAft>
                      </a:pPr>
                      <a:r>
                        <a:rPr lang="cs-CZ" sz="1400" dirty="0">
                          <a:effectLst/>
                        </a:rPr>
                        <a:t>85 %</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10 %</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5 %</a:t>
                      </a:r>
                      <a:endParaRPr lang="cs-CZ" sz="1400" dirty="0">
                        <a:effectLst/>
                        <a:latin typeface="Arial"/>
                        <a:ea typeface="Arial"/>
                        <a:cs typeface="Times New Roman"/>
                      </a:endParaRPr>
                    </a:p>
                  </a:txBody>
                  <a:tcPr marL="44450" marR="44450" marT="0" marB="0" anchor="b"/>
                </a:tc>
                <a:extLst>
                  <a:ext uri="{0D108BD9-81ED-4DB2-BD59-A6C34878D82A}">
                    <a16:rowId xmlns:a16="http://schemas.microsoft.com/office/drawing/2014/main" xmlns="" val="10002"/>
                  </a:ext>
                </a:extLst>
              </a:tr>
              <a:tr h="114880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cs-CZ" sz="1400" b="1" kern="120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cs-CZ" sz="1400" b="1" kern="1200" dirty="0">
                          <a:solidFill>
                            <a:schemeClr val="lt1"/>
                          </a:solidFill>
                          <a:effectLst/>
                          <a:latin typeface="+mn-lt"/>
                          <a:ea typeface="+mn-ea"/>
                          <a:cs typeface="+mn-cs"/>
                        </a:rPr>
                        <a:t>Soukromoprávní subjekty vykonávající veřejně prospěšnou činnost (mimo sociální podniky): obecně prospěšné společnosti, spolky, ústavy, církve a náboženské společnosti, nadace a nadační fondy, MAS, hospodářská a agrární komora, svazy, asociace</a:t>
                      </a:r>
                    </a:p>
                    <a:p>
                      <a:pPr marL="0" marR="0" lvl="0" indent="0" algn="l" defTabSz="914400" rtl="0" eaLnBrk="1" fontAlgn="auto" latinLnBrk="0" hangingPunct="1">
                        <a:lnSpc>
                          <a:spcPct val="115000"/>
                        </a:lnSpc>
                        <a:spcBef>
                          <a:spcPts val="0"/>
                        </a:spcBef>
                        <a:spcAft>
                          <a:spcPts val="0"/>
                        </a:spcAft>
                        <a:buClrTx/>
                        <a:buSzTx/>
                        <a:buFontTx/>
                        <a:buNone/>
                        <a:tabLst/>
                        <a:defRPr/>
                      </a:pPr>
                      <a:endParaRPr lang="cs-CZ" sz="1800" b="0" i="0" u="none" strike="noStrike" kern="1200" baseline="0" dirty="0">
                        <a:solidFill>
                          <a:schemeClr val="lt1"/>
                        </a:solidFill>
                        <a:latin typeface="+mn-lt"/>
                        <a:ea typeface="+mn-ea"/>
                        <a:cs typeface="+mn-cs"/>
                      </a:endParaRPr>
                    </a:p>
                  </a:txBody>
                  <a:tcPr marL="44450" marR="44450" marT="0" marB="0" anchor="b"/>
                </a:tc>
                <a:tc>
                  <a:txBody>
                    <a:bodyPr/>
                    <a:lstStyle/>
                    <a:p>
                      <a:pPr algn="ctr">
                        <a:lnSpc>
                          <a:spcPct val="115000"/>
                        </a:lnSpc>
                        <a:spcAft>
                          <a:spcPts val="0"/>
                        </a:spcAft>
                      </a:pPr>
                      <a:r>
                        <a:rPr lang="cs-CZ" sz="1400" dirty="0">
                          <a:effectLst/>
                          <a:latin typeface="Arial"/>
                          <a:ea typeface="Arial"/>
                          <a:cs typeface="Times New Roman"/>
                        </a:rPr>
                        <a:t>85 %</a:t>
                      </a:r>
                    </a:p>
                  </a:txBody>
                  <a:tcPr marL="44450" marR="44450" marT="0" marB="0" anchor="b"/>
                </a:tc>
                <a:tc>
                  <a:txBody>
                    <a:bodyPr/>
                    <a:lstStyle/>
                    <a:p>
                      <a:pPr algn="ctr">
                        <a:lnSpc>
                          <a:spcPct val="115000"/>
                        </a:lnSpc>
                        <a:spcAft>
                          <a:spcPts val="0"/>
                        </a:spcAft>
                      </a:pPr>
                      <a:r>
                        <a:rPr lang="cs-CZ" sz="1400" dirty="0">
                          <a:effectLst/>
                          <a:latin typeface="Arial"/>
                          <a:ea typeface="Arial"/>
                          <a:cs typeface="Times New Roman"/>
                        </a:rPr>
                        <a:t>15 %</a:t>
                      </a:r>
                    </a:p>
                  </a:txBody>
                  <a:tcPr marL="44450" marR="44450" marT="0" marB="0" anchor="b"/>
                </a:tc>
                <a:tc>
                  <a:txBody>
                    <a:bodyPr/>
                    <a:lstStyle/>
                    <a:p>
                      <a:pPr algn="ctr">
                        <a:lnSpc>
                          <a:spcPct val="115000"/>
                        </a:lnSpc>
                        <a:spcAft>
                          <a:spcPts val="0"/>
                        </a:spcAft>
                      </a:pPr>
                      <a:r>
                        <a:rPr lang="cs-CZ" sz="1400" dirty="0">
                          <a:effectLst/>
                          <a:latin typeface="Arial"/>
                          <a:ea typeface="Arial"/>
                          <a:cs typeface="Times New Roman"/>
                        </a:rPr>
                        <a:t>0 %</a:t>
                      </a:r>
                    </a:p>
                  </a:txBody>
                  <a:tcPr marL="44450" marR="44450" marT="0" marB="0" anchor="b"/>
                </a:tc>
                <a:extLst>
                  <a:ext uri="{0D108BD9-81ED-4DB2-BD59-A6C34878D82A}">
                    <a16:rowId xmlns:a16="http://schemas.microsoft.com/office/drawing/2014/main" xmlns="" val="4073541982"/>
                  </a:ext>
                </a:extLst>
              </a:tr>
            </a:tbl>
          </a:graphicData>
        </a:graphic>
      </p:graphicFrame>
    </p:spTree>
    <p:extLst>
      <p:ext uri="{BB962C8B-B14F-4D97-AF65-F5344CB8AC3E}">
        <p14:creationId xmlns:p14="http://schemas.microsoft.com/office/powerpoint/2010/main" xmlns="" val="734379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C885138-51D5-4617-B48E-122DD9C46C61}"/>
              </a:ext>
            </a:extLst>
          </p:cNvPr>
          <p:cNvSpPr>
            <a:spLocks noGrp="1"/>
          </p:cNvSpPr>
          <p:nvPr>
            <p:ph type="title"/>
          </p:nvPr>
        </p:nvSpPr>
        <p:spPr/>
        <p:txBody>
          <a:bodyPr/>
          <a:lstStyle/>
          <a:p>
            <a:r>
              <a:rPr lang="cs-CZ" dirty="0"/>
              <a:t>Žadatelé - spolufinancování</a:t>
            </a:r>
          </a:p>
        </p:txBody>
      </p:sp>
      <p:sp>
        <p:nvSpPr>
          <p:cNvPr id="3" name="Zástupný symbol pro obsah 2">
            <a:extLst>
              <a:ext uri="{FF2B5EF4-FFF2-40B4-BE49-F238E27FC236}">
                <a16:creationId xmlns:a16="http://schemas.microsoft.com/office/drawing/2014/main" xmlns="" id="{CB31961C-3FEC-43B6-8D63-71FD659F4B1A}"/>
              </a:ext>
            </a:extLst>
          </p:cNvPr>
          <p:cNvSpPr>
            <a:spLocks noGrp="1"/>
          </p:cNvSpPr>
          <p:nvPr>
            <p:ph idx="1"/>
          </p:nvPr>
        </p:nvSpPr>
        <p:spPr>
          <a:xfrm>
            <a:off x="-252536" y="2184438"/>
            <a:ext cx="8064000" cy="4320000"/>
          </a:xfrm>
        </p:spPr>
        <p:txBody>
          <a:bodyPr/>
          <a:lstStyle/>
          <a:p>
            <a:endParaRPr lang="cs-CZ" dirty="0"/>
          </a:p>
          <a:p>
            <a:pPr marL="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xmlns="" id="{172A5FFC-94FC-42C0-80F0-E2729C9FD211}"/>
              </a:ext>
            </a:extLst>
          </p:cNvPr>
          <p:cNvSpPr>
            <a:spLocks noGrp="1"/>
          </p:cNvSpPr>
          <p:nvPr>
            <p:ph type="sldNum" sz="quarter" idx="12"/>
          </p:nvPr>
        </p:nvSpPr>
        <p:spPr/>
        <p:txBody>
          <a:bodyPr/>
          <a:lstStyle/>
          <a:p>
            <a:fld id="{479BF083-4774-43B1-9AB0-5CC1AC5DD8EE}" type="slidenum">
              <a:rPr lang="cs-CZ" smtClean="0"/>
              <a:pPr/>
              <a:t>8</a:t>
            </a:fld>
            <a:endParaRPr lang="cs-CZ" dirty="0"/>
          </a:p>
        </p:txBody>
      </p:sp>
      <p:graphicFrame>
        <p:nvGraphicFramePr>
          <p:cNvPr id="5" name="Tabulka 4">
            <a:extLst>
              <a:ext uri="{FF2B5EF4-FFF2-40B4-BE49-F238E27FC236}">
                <a16:creationId xmlns:a16="http://schemas.microsoft.com/office/drawing/2014/main" xmlns="" id="{716B4C80-EE54-4C52-B613-6907A0FB9FE4}"/>
              </a:ext>
            </a:extLst>
          </p:cNvPr>
          <p:cNvGraphicFramePr>
            <a:graphicFrameLocks noGrp="1"/>
          </p:cNvGraphicFramePr>
          <p:nvPr>
            <p:extLst>
              <p:ext uri="{D42A27DB-BD31-4B8C-83A1-F6EECF244321}">
                <p14:modId xmlns:p14="http://schemas.microsoft.com/office/powerpoint/2010/main" xmlns="" val="4076642909"/>
              </p:ext>
            </p:extLst>
          </p:nvPr>
        </p:nvGraphicFramePr>
        <p:xfrm>
          <a:off x="540000" y="2564905"/>
          <a:ext cx="8244000" cy="1532339"/>
        </p:xfrm>
        <a:graphic>
          <a:graphicData uri="http://schemas.openxmlformats.org/drawingml/2006/table">
            <a:tbl>
              <a:tblPr firstRow="1" firstCol="1" bandRow="1">
                <a:tableStyleId>{5C22544A-7EE6-4342-B048-85BDC9FD1C3A}</a:tableStyleId>
              </a:tblPr>
              <a:tblGrid>
                <a:gridCol w="5727989">
                  <a:extLst>
                    <a:ext uri="{9D8B030D-6E8A-4147-A177-3AD203B41FA5}">
                      <a16:colId xmlns:a16="http://schemas.microsoft.com/office/drawing/2014/main" xmlns="" val="1597733637"/>
                    </a:ext>
                  </a:extLst>
                </a:gridCol>
                <a:gridCol w="777977">
                  <a:extLst>
                    <a:ext uri="{9D8B030D-6E8A-4147-A177-3AD203B41FA5}">
                      <a16:colId xmlns:a16="http://schemas.microsoft.com/office/drawing/2014/main" xmlns="" val="4274623545"/>
                    </a:ext>
                  </a:extLst>
                </a:gridCol>
                <a:gridCol w="869017">
                  <a:extLst>
                    <a:ext uri="{9D8B030D-6E8A-4147-A177-3AD203B41FA5}">
                      <a16:colId xmlns:a16="http://schemas.microsoft.com/office/drawing/2014/main" xmlns="" val="4278944359"/>
                    </a:ext>
                  </a:extLst>
                </a:gridCol>
                <a:gridCol w="869017">
                  <a:extLst>
                    <a:ext uri="{9D8B030D-6E8A-4147-A177-3AD203B41FA5}">
                      <a16:colId xmlns:a16="http://schemas.microsoft.com/office/drawing/2014/main" xmlns="" val="2553545595"/>
                    </a:ext>
                  </a:extLst>
                </a:gridCol>
              </a:tblGrid>
              <a:tr h="541358">
                <a:tc>
                  <a:txBody>
                    <a:bodyPr/>
                    <a:lstStyle/>
                    <a:p>
                      <a:pPr algn="l">
                        <a:lnSpc>
                          <a:spcPct val="107000"/>
                        </a:lnSpc>
                        <a:spcAft>
                          <a:spcPts val="800"/>
                        </a:spcAft>
                      </a:pPr>
                      <a:r>
                        <a:rPr lang="cs-CZ" sz="2800" dirty="0">
                          <a:effectLst/>
                        </a:rPr>
                        <a:t>Typ organizace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tc>
                <a:tc>
                  <a:txBody>
                    <a:bodyPr/>
                    <a:lstStyle/>
                    <a:p>
                      <a:pPr algn="l">
                        <a:lnSpc>
                          <a:spcPct val="107000"/>
                        </a:lnSpc>
                        <a:spcAft>
                          <a:spcPts val="800"/>
                        </a:spcAft>
                      </a:pPr>
                      <a:r>
                        <a:rPr lang="cs-CZ" sz="1400" dirty="0">
                          <a:effectLst/>
                        </a:rPr>
                        <a:t>EU podíl</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tc>
                <a:tc>
                  <a:txBody>
                    <a:bodyPr/>
                    <a:lstStyle/>
                    <a:p>
                      <a:pPr algn="l">
                        <a:lnSpc>
                          <a:spcPct val="107000"/>
                        </a:lnSpc>
                        <a:spcAft>
                          <a:spcPts val="800"/>
                        </a:spcAft>
                      </a:pPr>
                      <a:r>
                        <a:rPr lang="cs-CZ" sz="1400" dirty="0">
                          <a:effectLst/>
                        </a:rPr>
                        <a:t>Státní rozpočet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tc>
                <a:tc>
                  <a:txBody>
                    <a:bodyPr/>
                    <a:lstStyle/>
                    <a:p>
                      <a:pPr algn="l">
                        <a:lnSpc>
                          <a:spcPct val="107000"/>
                        </a:lnSpc>
                        <a:spcAft>
                          <a:spcPts val="800"/>
                        </a:spcAft>
                      </a:pPr>
                      <a:r>
                        <a:rPr lang="cs-CZ" sz="1400" dirty="0">
                          <a:effectLst/>
                        </a:rPr>
                        <a:t>Příjemce</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tc>
                <a:extLst>
                  <a:ext uri="{0D108BD9-81ED-4DB2-BD59-A6C34878D82A}">
                    <a16:rowId xmlns:a16="http://schemas.microsoft.com/office/drawing/2014/main" xmlns="" val="2971849391"/>
                  </a:ext>
                </a:extLst>
              </a:tr>
              <a:tr h="75478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cs-CZ" sz="1400" b="1" i="0" u="none" strike="noStrike" kern="1200" baseline="0" dirty="0">
                        <a:solidFill>
                          <a:schemeClr val="lt1"/>
                        </a:solidFill>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cs-CZ" sz="1400" b="1" i="0" u="none" strike="noStrike" kern="1200" baseline="0" dirty="0">
                          <a:solidFill>
                            <a:schemeClr val="lt1"/>
                          </a:solidFill>
                          <a:latin typeface="+mn-lt"/>
                          <a:ea typeface="+mn-ea"/>
                          <a:cs typeface="+mn-cs"/>
                        </a:rPr>
                        <a:t>Ostatní subjekty: obchodní společnosti, státní podniky, družstva, OSVČ, profesní komory</a:t>
                      </a:r>
                    </a:p>
                    <a:p>
                      <a:pPr marL="0" marR="0" lvl="0" indent="0" algn="l" defTabSz="914400" rtl="0" eaLnBrk="1" fontAlgn="auto" latinLnBrk="0" hangingPunct="1">
                        <a:lnSpc>
                          <a:spcPct val="115000"/>
                        </a:lnSpc>
                        <a:spcBef>
                          <a:spcPts val="0"/>
                        </a:spcBef>
                        <a:spcAft>
                          <a:spcPts val="0"/>
                        </a:spcAft>
                        <a:buClrTx/>
                        <a:buSzTx/>
                        <a:buFontTx/>
                        <a:buNone/>
                        <a:tabLst/>
                        <a:defRPr/>
                      </a:pPr>
                      <a:endParaRPr lang="cs-CZ" sz="1400" b="1" i="0" u="none" strike="noStrike" kern="1200" baseline="0" dirty="0">
                        <a:solidFill>
                          <a:schemeClr val="lt1"/>
                        </a:solidFill>
                        <a:latin typeface="+mn-lt"/>
                        <a:ea typeface="+mn-ea"/>
                        <a:cs typeface="+mn-cs"/>
                      </a:endParaRPr>
                    </a:p>
                  </a:txBody>
                  <a:tcPr marL="44450" marR="44450" marT="9525" marB="0" anchor="b"/>
                </a:tc>
                <a:tc>
                  <a:txBody>
                    <a:bodyPr/>
                    <a:lstStyle/>
                    <a:p>
                      <a:pPr algn="l">
                        <a:lnSpc>
                          <a:spcPct val="107000"/>
                        </a:lnSpc>
                        <a:spcAft>
                          <a:spcPts val="800"/>
                        </a:spcAft>
                      </a:pPr>
                      <a:r>
                        <a:rPr lang="cs-CZ" sz="1400" dirty="0">
                          <a:effectLst/>
                        </a:rPr>
                        <a:t>85 %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tc>
                <a:tc>
                  <a:txBody>
                    <a:bodyPr/>
                    <a:lstStyle/>
                    <a:p>
                      <a:pPr algn="l">
                        <a:lnSpc>
                          <a:spcPct val="107000"/>
                        </a:lnSpc>
                        <a:spcAft>
                          <a:spcPts val="800"/>
                        </a:spcAft>
                      </a:pPr>
                      <a:r>
                        <a:rPr lang="cs-CZ" sz="1400" dirty="0">
                          <a:effectLst/>
                        </a:rPr>
                        <a:t>0 %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tc>
                <a:tc>
                  <a:txBody>
                    <a:bodyPr/>
                    <a:lstStyle/>
                    <a:p>
                      <a:pPr algn="l">
                        <a:lnSpc>
                          <a:spcPct val="107000"/>
                        </a:lnSpc>
                        <a:spcAft>
                          <a:spcPts val="800"/>
                        </a:spcAft>
                      </a:pPr>
                      <a:r>
                        <a:rPr lang="cs-CZ" sz="1400" dirty="0">
                          <a:effectLst/>
                        </a:rPr>
                        <a:t>15 %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b"/>
                </a:tc>
                <a:extLst>
                  <a:ext uri="{0D108BD9-81ED-4DB2-BD59-A6C34878D82A}">
                    <a16:rowId xmlns:a16="http://schemas.microsoft.com/office/drawing/2014/main" xmlns="" val="3630840897"/>
                  </a:ext>
                </a:extLst>
              </a:tr>
            </a:tbl>
          </a:graphicData>
        </a:graphic>
      </p:graphicFrame>
    </p:spTree>
    <p:extLst>
      <p:ext uri="{BB962C8B-B14F-4D97-AF65-F5344CB8AC3E}">
        <p14:creationId xmlns:p14="http://schemas.microsoft.com/office/powerpoint/2010/main" xmlns="" val="1362202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ŽADATELÉ - Spolufinancování</a:t>
            </a:r>
          </a:p>
        </p:txBody>
      </p:sp>
      <p:sp>
        <p:nvSpPr>
          <p:cNvPr id="3" name="Zástupný symbol pro obsah 2"/>
          <p:cNvSpPr>
            <a:spLocks noGrp="1"/>
          </p:cNvSpPr>
          <p:nvPr>
            <p:ph idx="1"/>
          </p:nvPr>
        </p:nvSpPr>
        <p:spPr/>
        <p:txBody>
          <a:bodyPr/>
          <a:lstStyle/>
          <a:p>
            <a:pPr marL="432000" lvl="1" indent="-432000" algn="just">
              <a:lnSpc>
                <a:spcPts val="2880"/>
              </a:lnSpc>
              <a:spcBef>
                <a:spcPts val="600"/>
              </a:spcBef>
              <a:spcAft>
                <a:spcPts val="600"/>
              </a:spcAft>
              <a:buSzPct val="100000"/>
              <a:buFont typeface="Wingdings" panose="05000000000000000000" pitchFamily="2" charset="2"/>
              <a:buChar char=""/>
            </a:pPr>
            <a:r>
              <a:rPr lang="cs-CZ" sz="2400" dirty="0"/>
              <a:t>případné příspěvky rodičů (ponížené o úhradu výdajů mimo rozpočet projektu, např. stravné dětí) mohou být zahrnuty do spolufinancování ze strany příjemce. Pokud by částka vybraných příspěvků přesáhla výši spolufinancování, bude se jednat o příjmy projektu, což by vedlo ke snížení </a:t>
            </a:r>
            <a:r>
              <a:rPr lang="pl-PL" sz="2400" dirty="0"/>
              <a:t>podpory projektu ze zdrojů ŘO,</a:t>
            </a:r>
          </a:p>
          <a:p>
            <a:pPr marL="432000" lvl="1" indent="-432000" algn="just">
              <a:lnSpc>
                <a:spcPts val="2880"/>
              </a:lnSpc>
              <a:spcBef>
                <a:spcPts val="600"/>
              </a:spcBef>
              <a:spcAft>
                <a:spcPts val="600"/>
              </a:spcAft>
              <a:buSzPct val="100000"/>
              <a:buFont typeface="Wingdings" panose="05000000000000000000" pitchFamily="2" charset="2"/>
              <a:buChar char=""/>
            </a:pPr>
            <a:r>
              <a:rPr lang="cs-CZ" sz="2400" dirty="0"/>
              <a:t>výdaje, které nebudou součástí projektu (stravné dětí), ale jsou nezbytné pro realizaci projektu, je potřeba přesně definovat v projektové žádosti. </a:t>
            </a:r>
          </a:p>
          <a:p>
            <a:pPr marL="432000" lvl="1" indent="-432000">
              <a:lnSpc>
                <a:spcPts val="2880"/>
              </a:lnSpc>
              <a:spcBef>
                <a:spcPts val="600"/>
              </a:spcBef>
              <a:spcAft>
                <a:spcPts val="600"/>
              </a:spcAft>
              <a:buSzPct val="100000"/>
              <a:buFont typeface="Wingdings" panose="05000000000000000000" pitchFamily="2" charset="2"/>
              <a:buChar char=""/>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spTree>
    <p:extLst>
      <p:ext uri="{BB962C8B-B14F-4D97-AF65-F5344CB8AC3E}">
        <p14:creationId xmlns:p14="http://schemas.microsoft.com/office/powerpoint/2010/main" xmlns="" val="1524437477"/>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4121</TotalTime>
  <Words>2783</Words>
  <Application>Microsoft Office PowerPoint</Application>
  <PresentationFormat>Předvádění na obrazovce (4:3)</PresentationFormat>
  <Paragraphs>468</Paragraphs>
  <Slides>46</Slides>
  <Notes>23</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prezentace</vt:lpstr>
      <vt:lpstr> Seminář pro žadatele</vt:lpstr>
      <vt:lpstr>Harmonogram semináře</vt:lpstr>
      <vt:lpstr>Výzva - informace</vt:lpstr>
      <vt:lpstr>Představení výzvy – CÍL VÝZVY</vt:lpstr>
      <vt:lpstr>Výzva – cílová skupina</vt:lpstr>
      <vt:lpstr>Výzva – oprávnění žadatelé</vt:lpstr>
      <vt:lpstr>Žadatelé - spolufinancování</vt:lpstr>
      <vt:lpstr>Žadatelé - spolufinancování</vt:lpstr>
      <vt:lpstr>ŽADATELÉ - Spolufinancování</vt:lpstr>
      <vt:lpstr>Výzva – podporované aktivity</vt:lpstr>
      <vt:lpstr>Nejčastější dotazy</vt:lpstr>
      <vt:lpstr>Nejčastější dotazy</vt:lpstr>
      <vt:lpstr>VÝZVA – PODPOROVANÉ AKTIVITY</vt:lpstr>
      <vt:lpstr>VÝZVA – PODPOROVANÉ AKTIVITY</vt:lpstr>
      <vt:lpstr>Výzva – podporované aktivity</vt:lpstr>
      <vt:lpstr>Výzva – nepodporované aktivity</vt:lpstr>
      <vt:lpstr>VÝZVA – NEPODPOROVANÉ AKTIVITY</vt:lpstr>
      <vt:lpstr>Způsobilost výdajů</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 </vt:lpstr>
      <vt:lpstr>VĚCNÁ ZPŮSOBILOST VÝDAJŮ</vt:lpstr>
      <vt:lpstr>Příklady nákladů </vt:lpstr>
      <vt:lpstr>Věcná způsobilost výdajů </vt:lpstr>
      <vt:lpstr>Nezpůsobilé výdaje</vt:lpstr>
      <vt:lpstr>PŘÍJMY PROJEKTU</vt:lpstr>
      <vt:lpstr>Snímek 39</vt:lpstr>
      <vt:lpstr>Indikátory </vt:lpstr>
      <vt:lpstr>Indikátory </vt:lpstr>
      <vt:lpstr>Způsob vytvoření žádosti</vt:lpstr>
      <vt:lpstr>Způsob vytvoření žádosti</vt:lpstr>
      <vt:lpstr>Fáze hodnocení – detail příloha  Č. 1 VÝZVY MAS</vt:lpstr>
      <vt:lpstr>Prostor pro dotazy</vt:lpstr>
      <vt:lpstr>Děkujeme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SNÍMKŮ A TISK PREZENTACÍ</dc:title>
  <dc:creator>Murlová Kateřina Mgr. (MPSV)</dc:creator>
  <cp:lastModifiedBy>ulicna.katerina</cp:lastModifiedBy>
  <cp:revision>522</cp:revision>
  <cp:lastPrinted>2017-02-10T16:02:53Z</cp:lastPrinted>
  <dcterms:created xsi:type="dcterms:W3CDTF">2015-02-20T08:23:15Z</dcterms:created>
  <dcterms:modified xsi:type="dcterms:W3CDTF">2019-05-07T20:19:00Z</dcterms:modified>
</cp:coreProperties>
</file>